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21383625" cy="30275213"/>
  <p:notesSz cx="6858000" cy="9144000"/>
  <p:defaultTextStyle>
    <a:defPPr>
      <a:defRPr lang="ko-KR"/>
    </a:defPPr>
    <a:lvl1pPr marL="0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1464" y="-4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12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03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9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1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47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2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24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8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94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1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A9572-4855-4DF5-9550-D60FA9D44C8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02FDD-E198-4E68-9B8A-84D3D76D5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52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2.png"/><Relationship Id="rId26" Type="http://schemas.openxmlformats.org/officeDocument/2006/relationships/image" Target="../media/image24.png"/><Relationship Id="rId39" Type="http://schemas.openxmlformats.org/officeDocument/2006/relationships/image" Target="../media/image35.png"/><Relationship Id="rId21" Type="http://schemas.openxmlformats.org/officeDocument/2006/relationships/image" Target="../media/image18.pn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24" Type="http://schemas.openxmlformats.org/officeDocument/2006/relationships/image" Target="../media/image21.jpeg"/><Relationship Id="rId32" Type="http://schemas.openxmlformats.org/officeDocument/2006/relationships/image" Target="../media/image29.png"/><Relationship Id="rId37" Type="http://schemas.openxmlformats.org/officeDocument/2006/relationships/image" Target="../media/image34.emf"/><Relationship Id="rId40" Type="http://schemas.openxmlformats.org/officeDocument/2006/relationships/image" Target="../media/image36.png"/><Relationship Id="rId45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23.png"/><Relationship Id="rId36" Type="http://schemas.openxmlformats.org/officeDocument/2006/relationships/image" Target="../media/image33.emf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9" Type="http://schemas.openxmlformats.org/officeDocument/2006/relationships/image" Target="../media/image8.png"/><Relationship Id="rId22" Type="http://schemas.openxmlformats.org/officeDocument/2006/relationships/image" Target="../media/image19.png"/><Relationship Id="rId27" Type="http://schemas.openxmlformats.org/officeDocument/2006/relationships/image" Target="../media/image25.png"/><Relationship Id="rId30" Type="http://schemas.openxmlformats.org/officeDocument/2006/relationships/image" Target="../media/image27.png"/><Relationship Id="rId35" Type="http://schemas.openxmlformats.org/officeDocument/2006/relationships/image" Target="../media/image32.jpeg"/><Relationship Id="rId43" Type="http://schemas.openxmlformats.org/officeDocument/2006/relationships/image" Target="../media/image40.png"/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3.png"/><Relationship Id="rId25" Type="http://schemas.openxmlformats.org/officeDocument/2006/relationships/image" Target="../media/image22.png"/><Relationship Id="rId33" Type="http://schemas.openxmlformats.org/officeDocument/2006/relationships/image" Target="../media/image30.jpeg"/><Relationship Id="rId38" Type="http://schemas.openxmlformats.org/officeDocument/2006/relationships/image" Target="../media/image37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56D1DC-4276-E1B6-048D-E62324E8D5C6}"/>
              </a:ext>
            </a:extLst>
          </p:cNvPr>
          <p:cNvSpPr/>
          <p:nvPr/>
        </p:nvSpPr>
        <p:spPr>
          <a:xfrm>
            <a:off x="7680" y="-34374"/>
            <a:ext cx="21383624" cy="30343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87678A-3FDF-C453-56D5-F19BE1BA7445}"/>
              </a:ext>
            </a:extLst>
          </p:cNvPr>
          <p:cNvGrpSpPr/>
          <p:nvPr/>
        </p:nvGrpSpPr>
        <p:grpSpPr>
          <a:xfrm>
            <a:off x="1" y="88931"/>
            <a:ext cx="21383624" cy="2854550"/>
            <a:chOff x="0" y="-1"/>
            <a:chExt cx="21383624" cy="285455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E4FB29A-E27E-D8B7-7F08-7FD1A7093954}"/>
                </a:ext>
              </a:extLst>
            </p:cNvPr>
            <p:cNvSpPr/>
            <p:nvPr/>
          </p:nvSpPr>
          <p:spPr>
            <a:xfrm>
              <a:off x="0" y="-1"/>
              <a:ext cx="21383624" cy="2854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45286" y="39185"/>
              <a:ext cx="2049305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Optimal Design for Improving Drag and Cooling Performance of </a:t>
              </a:r>
            </a:p>
            <a:p>
              <a:pPr algn="just"/>
              <a:r>
                <a:rPr lang="en-US" altLang="ko-KR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KSAE E-Mobility through CFD Analysis</a:t>
              </a:r>
              <a:endParaRPr lang="en-US" altLang="ko-KR" sz="4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45286" y="1492170"/>
              <a:ext cx="7406348" cy="88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 latinLnBrk="0">
                <a:lnSpc>
                  <a:spcPct val="150000"/>
                </a:lnSpc>
                <a:defRPr/>
              </a:pPr>
              <a:r>
                <a:rPr lang="en-US" altLang="ko-KR" sz="1800" kern="0" dirty="0">
                  <a:solidFill>
                    <a:schemeClr val="bg1"/>
                  </a:solidFill>
                  <a:latin typeface="Times New Roman" panose="02020603050405020304" pitchFamily="18" charset="0"/>
                  <a:ea typeface="a세고딕" panose="02020600000000000000" pitchFamily="18" charset="-127"/>
                  <a:cs typeface="Times New Roman" panose="02020603050405020304" pitchFamily="18" charset="0"/>
                </a:rPr>
                <a:t>G. H. An, C. S. LEE</a:t>
              </a:r>
            </a:p>
            <a:p>
              <a:pPr algn="just" defTabSz="914400" latinLnBrk="0">
                <a:lnSpc>
                  <a:spcPct val="150000"/>
                </a:lnSpc>
                <a:defRPr/>
              </a:pPr>
              <a:r>
                <a:rPr lang="en-US" altLang="ko-KR" sz="1800" kern="0" dirty="0">
                  <a:solidFill>
                    <a:schemeClr val="bg1"/>
                  </a:solidFill>
                  <a:latin typeface="Times New Roman" panose="02020603050405020304" pitchFamily="18" charset="0"/>
                  <a:ea typeface="a세고딕" panose="02020600000000000000" pitchFamily="18" charset="-127"/>
                  <a:cs typeface="Times New Roman" panose="02020603050405020304" pitchFamily="18" charset="0"/>
                </a:rPr>
                <a:t>Handong Global University Mechanical Control Engineering</a:t>
              </a:r>
            </a:p>
          </p:txBody>
        </p:sp>
      </p:grpSp>
      <p:cxnSp>
        <p:nvCxnSpPr>
          <p:cNvPr id="48" name="직선 연결선 47"/>
          <p:cNvCxnSpPr>
            <a:cxnSpLocks/>
          </p:cNvCxnSpPr>
          <p:nvPr/>
        </p:nvCxnSpPr>
        <p:spPr>
          <a:xfrm>
            <a:off x="445287" y="2693434"/>
            <a:ext cx="20493052" cy="70272"/>
          </a:xfrm>
          <a:prstGeom prst="line">
            <a:avLst/>
          </a:prstGeom>
          <a:ln w="16827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C7BAFD4-992D-ED35-0269-3F15EF283878}"/>
              </a:ext>
            </a:extLst>
          </p:cNvPr>
          <p:cNvSpPr/>
          <p:nvPr/>
        </p:nvSpPr>
        <p:spPr>
          <a:xfrm>
            <a:off x="157070" y="3145433"/>
            <a:ext cx="10297206" cy="5810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FFBE5DC-AD1C-8DF4-AA94-C4A30FB267C1}"/>
              </a:ext>
            </a:extLst>
          </p:cNvPr>
          <p:cNvGrpSpPr/>
          <p:nvPr/>
        </p:nvGrpSpPr>
        <p:grpSpPr>
          <a:xfrm>
            <a:off x="157070" y="3145431"/>
            <a:ext cx="10297206" cy="584777"/>
            <a:chOff x="913336" y="3598610"/>
            <a:chExt cx="9364284" cy="1056639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DA14F07-AADB-C44D-5A7A-91C959CACCCB}"/>
                </a:ext>
              </a:extLst>
            </p:cNvPr>
            <p:cNvGrpSpPr/>
            <p:nvPr/>
          </p:nvGrpSpPr>
          <p:grpSpPr>
            <a:xfrm>
              <a:off x="913336" y="3598610"/>
              <a:ext cx="9364284" cy="1056639"/>
              <a:chOff x="788298" y="3444484"/>
              <a:chExt cx="9562202" cy="105663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D3885C-ED07-75B0-D74D-059C45E21C5D}"/>
                  </a:ext>
                </a:extLst>
              </p:cNvPr>
              <p:cNvSpPr txBox="1"/>
              <p:nvPr/>
            </p:nvSpPr>
            <p:spPr>
              <a:xfrm>
                <a:off x="788298" y="3444486"/>
                <a:ext cx="9562202" cy="1056637"/>
              </a:xfrm>
              <a:prstGeom prst="rect">
                <a:avLst/>
              </a:prstGeom>
              <a:solidFill>
                <a:srgbClr val="2E75B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</a:t>
                </a:r>
                <a:endParaRPr lang="ko-KR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AF1D6CA-7B52-E5AD-4109-820A628388B5}"/>
                  </a:ext>
                </a:extLst>
              </p:cNvPr>
              <p:cNvSpPr/>
              <p:nvPr/>
            </p:nvSpPr>
            <p:spPr>
              <a:xfrm>
                <a:off x="9676303" y="3444484"/>
                <a:ext cx="674197" cy="1055090"/>
              </a:xfrm>
              <a:prstGeom prst="rect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7B61E87-98BD-3A54-D413-14965A365151}"/>
                </a:ext>
              </a:extLst>
            </p:cNvPr>
            <p:cNvGrpSpPr/>
            <p:nvPr/>
          </p:nvGrpSpPr>
          <p:grpSpPr>
            <a:xfrm>
              <a:off x="992104" y="3687615"/>
              <a:ext cx="443881" cy="839956"/>
              <a:chOff x="6970574" y="16170743"/>
              <a:chExt cx="443881" cy="839956"/>
            </a:xfrm>
            <a:solidFill>
              <a:schemeClr val="bg1"/>
            </a:solidFill>
          </p:grpSpPr>
          <p:sp>
            <p:nvSpPr>
              <p:cNvPr id="91" name="갈매기형 수장 164">
                <a:extLst>
                  <a:ext uri="{FF2B5EF4-FFF2-40B4-BE49-F238E27FC236}">
                    <a16:creationId xmlns:a16="http://schemas.microsoft.com/office/drawing/2014/main" id="{2CDD8BA8-FF45-980C-A12F-B4F0E0E9292A}"/>
                  </a:ext>
                </a:extLst>
              </p:cNvPr>
              <p:cNvSpPr/>
              <p:nvPr/>
            </p:nvSpPr>
            <p:spPr>
              <a:xfrm>
                <a:off x="6970574" y="16170743"/>
                <a:ext cx="278510" cy="839956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갈매기형 수장 165">
                <a:extLst>
                  <a:ext uri="{FF2B5EF4-FFF2-40B4-BE49-F238E27FC236}">
                    <a16:creationId xmlns:a16="http://schemas.microsoft.com/office/drawing/2014/main" id="{F25A110C-ED15-F6B0-4D07-9D08BD32CD32}"/>
                  </a:ext>
                </a:extLst>
              </p:cNvPr>
              <p:cNvSpPr/>
              <p:nvPr/>
            </p:nvSpPr>
            <p:spPr>
              <a:xfrm>
                <a:off x="7135945" y="16170743"/>
                <a:ext cx="278510" cy="839950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3AF842C-85F3-71DB-C79B-BEDE90AE661B}"/>
              </a:ext>
            </a:extLst>
          </p:cNvPr>
          <p:cNvSpPr/>
          <p:nvPr/>
        </p:nvSpPr>
        <p:spPr>
          <a:xfrm>
            <a:off x="9829544" y="3142914"/>
            <a:ext cx="622800" cy="5867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1CF7FA87-9E63-A99A-D5CB-2FED62BF3414}"/>
                  </a:ext>
                </a:extLst>
              </p:cNvPr>
              <p:cNvSpPr txBox="1"/>
              <p:nvPr/>
            </p:nvSpPr>
            <p:spPr>
              <a:xfrm>
                <a:off x="170013" y="7553580"/>
                <a:ext cx="10165100" cy="1327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Purpose: </a:t>
                </a:r>
                <a:r>
                  <a:rPr lang="en-US" altLang="ko-KR" sz="1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Improve driving performance and cooling of electronic devices of KSAE E-mobility</a:t>
                </a:r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Objective:</a:t>
                </a:r>
                <a:r>
                  <a:rPr lang="en-US" altLang="ko-KR" sz="1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To minimize the flow separation phenomenon (Fig 1), the vehicle was designed with a streamlined shape to reduce the drag coefficient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and decrease the vehicle frontal area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1CF7FA87-9E63-A99A-D5CB-2FED62BF3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13" y="7553580"/>
                <a:ext cx="10165100" cy="1327671"/>
              </a:xfrm>
              <a:prstGeom prst="rect">
                <a:avLst/>
              </a:prstGeom>
              <a:blipFill>
                <a:blip r:embed="rId2"/>
                <a:stretch>
                  <a:fillRect l="-420" t="-1835" r="-540" b="-5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202CF33-FAA0-7D95-9A91-B831672C0E2B}"/>
              </a:ext>
            </a:extLst>
          </p:cNvPr>
          <p:cNvSpPr/>
          <p:nvPr/>
        </p:nvSpPr>
        <p:spPr>
          <a:xfrm>
            <a:off x="167266" y="9131838"/>
            <a:ext cx="10297206" cy="10261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11FE4596-618A-F8D4-88BB-A7F462C26010}"/>
              </a:ext>
            </a:extLst>
          </p:cNvPr>
          <p:cNvGrpSpPr/>
          <p:nvPr/>
        </p:nvGrpSpPr>
        <p:grpSpPr>
          <a:xfrm>
            <a:off x="151413" y="9114531"/>
            <a:ext cx="10331559" cy="587563"/>
            <a:chOff x="891935" y="3598612"/>
            <a:chExt cx="9395525" cy="1078260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80434A9D-D48C-4289-5BC0-D919ABE2DDDF}"/>
                </a:ext>
              </a:extLst>
            </p:cNvPr>
            <p:cNvGrpSpPr/>
            <p:nvPr/>
          </p:nvGrpSpPr>
          <p:grpSpPr>
            <a:xfrm>
              <a:off x="891935" y="3598612"/>
              <a:ext cx="9395525" cy="1078260"/>
              <a:chOff x="766445" y="3444486"/>
              <a:chExt cx="9594103" cy="1078260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AB33CC5-A5BF-4D9E-B834-83F0BE5D5CDC}"/>
                  </a:ext>
                </a:extLst>
              </p:cNvPr>
              <p:cNvSpPr txBox="1"/>
              <p:nvPr/>
            </p:nvSpPr>
            <p:spPr>
              <a:xfrm>
                <a:off x="766445" y="3444486"/>
                <a:ext cx="9584055" cy="1056637"/>
              </a:xfrm>
              <a:prstGeom prst="rect">
                <a:avLst/>
              </a:prstGeom>
              <a:solidFill>
                <a:srgbClr val="2E75B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Description</a:t>
                </a:r>
                <a:endParaRPr lang="ko-KR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BC545EF-097F-E291-DD29-F683CA87D60A}"/>
                  </a:ext>
                </a:extLst>
              </p:cNvPr>
              <p:cNvSpPr/>
              <p:nvPr/>
            </p:nvSpPr>
            <p:spPr>
              <a:xfrm>
                <a:off x="9782203" y="3445886"/>
                <a:ext cx="578345" cy="10768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1EBE5CE-4BD2-065E-7562-359BF2E7E050}"/>
                </a:ext>
              </a:extLst>
            </p:cNvPr>
            <p:cNvGrpSpPr/>
            <p:nvPr/>
          </p:nvGrpSpPr>
          <p:grpSpPr>
            <a:xfrm>
              <a:off x="992104" y="3687615"/>
              <a:ext cx="443881" cy="839956"/>
              <a:chOff x="6970574" y="16170743"/>
              <a:chExt cx="443881" cy="839956"/>
            </a:xfrm>
            <a:solidFill>
              <a:schemeClr val="bg1"/>
            </a:solidFill>
          </p:grpSpPr>
          <p:sp>
            <p:nvSpPr>
              <p:cNvPr id="215" name="갈매기형 수장 164">
                <a:extLst>
                  <a:ext uri="{FF2B5EF4-FFF2-40B4-BE49-F238E27FC236}">
                    <a16:creationId xmlns:a16="http://schemas.microsoft.com/office/drawing/2014/main" id="{11123D6D-735D-1A25-4828-FD12C62F5FE6}"/>
                  </a:ext>
                </a:extLst>
              </p:cNvPr>
              <p:cNvSpPr/>
              <p:nvPr/>
            </p:nvSpPr>
            <p:spPr>
              <a:xfrm>
                <a:off x="6970574" y="16170743"/>
                <a:ext cx="278510" cy="839956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갈매기형 수장 165">
                <a:extLst>
                  <a:ext uri="{FF2B5EF4-FFF2-40B4-BE49-F238E27FC236}">
                    <a16:creationId xmlns:a16="http://schemas.microsoft.com/office/drawing/2014/main" id="{D2AB830B-9493-9B11-FAA3-0CD81B1D1CB1}"/>
                  </a:ext>
                </a:extLst>
              </p:cNvPr>
              <p:cNvSpPr/>
              <p:nvPr/>
            </p:nvSpPr>
            <p:spPr>
              <a:xfrm>
                <a:off x="7135945" y="16170743"/>
                <a:ext cx="278510" cy="839950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id="{729DCFE5-6F0F-1537-006E-E940AB8EA23D}"/>
              </a:ext>
            </a:extLst>
          </p:cNvPr>
          <p:cNvSpPr txBox="1"/>
          <p:nvPr/>
        </p:nvSpPr>
        <p:spPr>
          <a:xfrm>
            <a:off x="175882" y="9824272"/>
            <a:ext cx="7702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Advanced 1 (Frame Unmodified)</a:t>
            </a:r>
            <a:endParaRPr lang="ko-KR" altLang="en-US" sz="2000" b="1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E4501ED-A914-662D-3CA8-235BE0E65A96}"/>
              </a:ext>
            </a:extLst>
          </p:cNvPr>
          <p:cNvSpPr txBox="1"/>
          <p:nvPr/>
        </p:nvSpPr>
        <p:spPr>
          <a:xfrm>
            <a:off x="175882" y="12102129"/>
            <a:ext cx="7702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Advanced 2 (Frame Modified)</a:t>
            </a:r>
            <a:endParaRPr lang="ko-KR" altLang="en-US" sz="2000" b="1" dirty="0"/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4AF9D2E9-19EA-98F4-E354-2E38762F628F}"/>
              </a:ext>
            </a:extLst>
          </p:cNvPr>
          <p:cNvGrpSpPr/>
          <p:nvPr/>
        </p:nvGrpSpPr>
        <p:grpSpPr>
          <a:xfrm>
            <a:off x="6576481" y="12649256"/>
            <a:ext cx="4062413" cy="1682418"/>
            <a:chOff x="716250" y="14994059"/>
            <a:chExt cx="4062413" cy="1682418"/>
          </a:xfrm>
        </p:grpSpPr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56687FA9-8BB3-D33B-FE10-506AE650F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906" y="14994059"/>
              <a:ext cx="2341102" cy="14347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97FBD0A-2742-FB05-C22D-AFA21A507216}"/>
                    </a:ext>
                  </a:extLst>
                </p:cNvPr>
                <p:cNvSpPr txBox="1"/>
                <p:nvPr/>
              </p:nvSpPr>
              <p:spPr>
                <a:xfrm>
                  <a:off x="716250" y="16414867"/>
                  <a:ext cx="406241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 3. NACA 4412 </a:t>
                  </a:r>
                  <a14:m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°)</m:t>
                      </m:r>
                    </m:oMath>
                  </a14:m>
                  <a:r>
                    <a:rPr lang="en-US" altLang="ko-KR" sz="11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(XFOIL)</a:t>
                  </a:r>
                  <a:endParaRPr lang="ko-KR" alt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97FBD0A-2742-FB05-C22D-AFA21A507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50" y="16414867"/>
                  <a:ext cx="4062413" cy="261610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00C6898C-6792-8099-8915-99512E95D1FE}"/>
              </a:ext>
            </a:extLst>
          </p:cNvPr>
          <p:cNvGrpSpPr/>
          <p:nvPr/>
        </p:nvGrpSpPr>
        <p:grpSpPr>
          <a:xfrm>
            <a:off x="6901427" y="14382341"/>
            <a:ext cx="3218436" cy="1700794"/>
            <a:chOff x="3544951" y="14981593"/>
            <a:chExt cx="3218436" cy="1700794"/>
          </a:xfrm>
        </p:grpSpPr>
        <p:pic>
          <p:nvPicPr>
            <p:cNvPr id="248" name="그림 247">
              <a:extLst>
                <a:ext uri="{FF2B5EF4-FFF2-40B4-BE49-F238E27FC236}">
                  <a16:creationId xmlns:a16="http://schemas.microsoft.com/office/drawing/2014/main" id="{ED5C0CEE-D1F6-5668-94FC-AB7D7ED8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2881" y="14981593"/>
              <a:ext cx="2128183" cy="14347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95C1FFDB-CFFF-87E1-36B5-9BF55BD09F3A}"/>
                    </a:ext>
                  </a:extLst>
                </p:cNvPr>
                <p:cNvSpPr txBox="1"/>
                <p:nvPr/>
              </p:nvSpPr>
              <p:spPr>
                <a:xfrm>
                  <a:off x="3544951" y="16420777"/>
                  <a:ext cx="321843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 4. NACA 2412 </a:t>
                  </a:r>
                  <a14:m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°)</m:t>
                      </m:r>
                    </m:oMath>
                  </a14:m>
                  <a:r>
                    <a:rPr lang="en-US" altLang="ko-KR" sz="11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(XFOIL)</a:t>
                  </a:r>
                  <a:endParaRPr lang="ko-KR" alt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95C1FFDB-CFFF-87E1-36B5-9BF55BD09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4951" y="16420777"/>
                  <a:ext cx="3218436" cy="261610"/>
                </a:xfrm>
                <a:prstGeom prst="rect">
                  <a:avLst/>
                </a:prstGeom>
                <a:blipFill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52870B68-7A8E-C61C-6623-ACB6D4AC2C99}"/>
              </a:ext>
            </a:extLst>
          </p:cNvPr>
          <p:cNvGrpSpPr/>
          <p:nvPr/>
        </p:nvGrpSpPr>
        <p:grpSpPr>
          <a:xfrm>
            <a:off x="6761973" y="16210517"/>
            <a:ext cx="3576637" cy="1688166"/>
            <a:chOff x="5833059" y="14994060"/>
            <a:chExt cx="3576637" cy="1688166"/>
          </a:xfrm>
        </p:grpSpPr>
        <p:pic>
          <p:nvPicPr>
            <p:cNvPr id="264" name="그림 263">
              <a:extLst>
                <a:ext uri="{FF2B5EF4-FFF2-40B4-BE49-F238E27FC236}">
                  <a16:creationId xmlns:a16="http://schemas.microsoft.com/office/drawing/2014/main" id="{168419EE-7FF9-1586-6EEA-2D2851ACA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5937" y="14994060"/>
              <a:ext cx="2170883" cy="14347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C87D2C66-8559-D1CB-F744-2FD34C00D540}"/>
                    </a:ext>
                  </a:extLst>
                </p:cNvPr>
                <p:cNvSpPr txBox="1"/>
                <p:nvPr/>
              </p:nvSpPr>
              <p:spPr>
                <a:xfrm>
                  <a:off x="5833059" y="16420616"/>
                  <a:ext cx="357663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 5. NACA 4412 </a:t>
                  </a:r>
                  <a14:m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°)</m:t>
                      </m:r>
                    </m:oMath>
                  </a14:m>
                  <a:r>
                    <a:rPr lang="en-US" altLang="ko-KR" sz="11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(XFOIL)</a:t>
                  </a:r>
                  <a:endParaRPr lang="ko-KR" alt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C87D2C66-8559-D1CB-F744-2FD34C00D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059" y="16420616"/>
                  <a:ext cx="3576637" cy="261610"/>
                </a:xfrm>
                <a:prstGeom prst="rect">
                  <a:avLst/>
                </a:prstGeom>
                <a:blipFill>
                  <a:blip r:embed="rId9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6E41D2-44B9-ECDD-2B8C-C9647D6DF5B4}"/>
              </a:ext>
            </a:extLst>
          </p:cNvPr>
          <p:cNvGrpSpPr/>
          <p:nvPr/>
        </p:nvGrpSpPr>
        <p:grpSpPr>
          <a:xfrm>
            <a:off x="495300" y="10136605"/>
            <a:ext cx="5258849" cy="1801919"/>
            <a:chOff x="601301" y="10166617"/>
            <a:chExt cx="5258849" cy="1801919"/>
          </a:xfrm>
        </p:grpSpPr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C1A74FE1-28F8-51EC-3697-B48D59A82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1301" y="10166617"/>
              <a:ext cx="2557161" cy="1800000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85239AE4-AF0E-BB82-2EDB-A77A9B6723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462" y="10168536"/>
              <a:ext cx="2701688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6A640F14-B680-3DFC-311E-EB79B2C62EBA}"/>
                  </a:ext>
                </a:extLst>
              </p:cNvPr>
              <p:cNvSpPr txBox="1"/>
              <p:nvPr/>
            </p:nvSpPr>
            <p:spPr>
              <a:xfrm>
                <a:off x="5903605" y="10152946"/>
                <a:ext cx="4346220" cy="1868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Times New Roman" panose="02020603050405020304" pitchFamily="18" charset="0"/>
                  </a:rPr>
                  <a:t>The model was inspired by the Power 0.5 model of Nose Cone Design (1), and the front part of the vehicle was designed with a streamlined shape.</a:t>
                </a:r>
                <a:endParaRPr lang="en-US" altLang="ko-KR" sz="1700" b="0" i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just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6A640F14-B680-3DFC-311E-EB79B2C62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605" y="10152946"/>
                <a:ext cx="4346220" cy="1868332"/>
              </a:xfrm>
              <a:prstGeom prst="rect">
                <a:avLst/>
              </a:prstGeom>
              <a:blipFill>
                <a:blip r:embed="rId12"/>
                <a:stretch>
                  <a:fillRect l="-701" r="-9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78B0EB1-72A4-CEF9-7BBD-417DBED9F947}"/>
              </a:ext>
            </a:extLst>
          </p:cNvPr>
          <p:cNvSpPr/>
          <p:nvPr/>
        </p:nvSpPr>
        <p:spPr>
          <a:xfrm>
            <a:off x="178450" y="19976443"/>
            <a:ext cx="10297206" cy="4529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Fig 5. Original, Advanced 1, Advanced 2 Models (Up view)</a:t>
            </a:r>
            <a:endParaRPr lang="ko-KR" altLang="en-US" sz="5400" dirty="0"/>
          </a:p>
        </p:txBody>
      </p: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FFCCCD09-2B86-80E2-0A04-EE06F7426CB9}"/>
              </a:ext>
            </a:extLst>
          </p:cNvPr>
          <p:cNvGrpSpPr/>
          <p:nvPr/>
        </p:nvGrpSpPr>
        <p:grpSpPr>
          <a:xfrm>
            <a:off x="178450" y="19585873"/>
            <a:ext cx="10321291" cy="591524"/>
            <a:chOff x="913336" y="3586419"/>
            <a:chExt cx="9386188" cy="1068832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837F0023-ACF7-6E82-6B12-041FC81AECCB}"/>
                </a:ext>
              </a:extLst>
            </p:cNvPr>
            <p:cNvGrpSpPr/>
            <p:nvPr/>
          </p:nvGrpSpPr>
          <p:grpSpPr>
            <a:xfrm>
              <a:off x="913336" y="3586419"/>
              <a:ext cx="9386188" cy="1068832"/>
              <a:chOff x="788298" y="3432293"/>
              <a:chExt cx="9584569" cy="1068832"/>
            </a:xfrm>
          </p:grpSpPr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5A83139C-3543-51BE-603B-00A7CCBCCD0A}"/>
                  </a:ext>
                </a:extLst>
              </p:cNvPr>
              <p:cNvSpPr txBox="1"/>
              <p:nvPr/>
            </p:nvSpPr>
            <p:spPr>
              <a:xfrm>
                <a:off x="788298" y="3444486"/>
                <a:ext cx="9562202" cy="1056637"/>
              </a:xfrm>
              <a:prstGeom prst="rect">
                <a:avLst/>
              </a:prstGeom>
              <a:solidFill>
                <a:srgbClr val="2E75B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Comparison</a:t>
                </a:r>
                <a:endParaRPr lang="ko-KR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EC79CBE8-744A-DBBF-4D5C-DF9E1FFB653E}"/>
                  </a:ext>
                </a:extLst>
              </p:cNvPr>
              <p:cNvSpPr/>
              <p:nvPr/>
            </p:nvSpPr>
            <p:spPr>
              <a:xfrm>
                <a:off x="9794522" y="3432293"/>
                <a:ext cx="578345" cy="10688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CB1C86A8-4FF8-7DAB-209E-C40567E5E1BA}"/>
                </a:ext>
              </a:extLst>
            </p:cNvPr>
            <p:cNvGrpSpPr/>
            <p:nvPr/>
          </p:nvGrpSpPr>
          <p:grpSpPr>
            <a:xfrm>
              <a:off x="992104" y="3687615"/>
              <a:ext cx="443881" cy="839956"/>
              <a:chOff x="6970574" y="16170743"/>
              <a:chExt cx="443881" cy="839956"/>
            </a:xfrm>
            <a:solidFill>
              <a:schemeClr val="bg1"/>
            </a:solidFill>
          </p:grpSpPr>
          <p:sp>
            <p:nvSpPr>
              <p:cNvPr id="297" name="갈매기형 수장 164">
                <a:extLst>
                  <a:ext uri="{FF2B5EF4-FFF2-40B4-BE49-F238E27FC236}">
                    <a16:creationId xmlns:a16="http://schemas.microsoft.com/office/drawing/2014/main" id="{F4F22C88-38AD-C0B0-D4D6-D369F6747F6F}"/>
                  </a:ext>
                </a:extLst>
              </p:cNvPr>
              <p:cNvSpPr/>
              <p:nvPr/>
            </p:nvSpPr>
            <p:spPr>
              <a:xfrm>
                <a:off x="6970574" y="16170743"/>
                <a:ext cx="278510" cy="839956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갈매기형 수장 165">
                <a:extLst>
                  <a:ext uri="{FF2B5EF4-FFF2-40B4-BE49-F238E27FC236}">
                    <a16:creationId xmlns:a16="http://schemas.microsoft.com/office/drawing/2014/main" id="{2358FCF6-B448-AB21-2B0D-3ACCCC5F1FED}"/>
                  </a:ext>
                </a:extLst>
              </p:cNvPr>
              <p:cNvSpPr/>
              <p:nvPr/>
            </p:nvSpPr>
            <p:spPr>
              <a:xfrm>
                <a:off x="7135945" y="16170743"/>
                <a:ext cx="278510" cy="839950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11570C21-00A6-814A-7150-D33D571A410E}"/>
              </a:ext>
            </a:extLst>
          </p:cNvPr>
          <p:cNvGrpSpPr/>
          <p:nvPr/>
        </p:nvGrpSpPr>
        <p:grpSpPr>
          <a:xfrm>
            <a:off x="919645" y="15393889"/>
            <a:ext cx="6072509" cy="2510300"/>
            <a:chOff x="514869" y="21967560"/>
            <a:chExt cx="5339561" cy="2213833"/>
          </a:xfrm>
        </p:grpSpPr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22056B5A-8BB7-5148-1C67-4350A1ED4CD5}"/>
                </a:ext>
              </a:extLst>
            </p:cNvPr>
            <p:cNvGrpSpPr/>
            <p:nvPr/>
          </p:nvGrpSpPr>
          <p:grpSpPr>
            <a:xfrm>
              <a:off x="514869" y="21967560"/>
              <a:ext cx="5339561" cy="2213833"/>
              <a:chOff x="3228892" y="19401261"/>
              <a:chExt cx="5339562" cy="2213867"/>
            </a:xfrm>
          </p:grpSpPr>
          <p:pic>
            <p:nvPicPr>
              <p:cNvPr id="255" name="그림 254">
                <a:extLst>
                  <a:ext uri="{FF2B5EF4-FFF2-40B4-BE49-F238E27FC236}">
                    <a16:creationId xmlns:a16="http://schemas.microsoft.com/office/drawing/2014/main" id="{0924CBF7-004D-A217-AA53-78B5749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8892" y="19401261"/>
                <a:ext cx="5339562" cy="1960708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2FFB0E5E-DC2E-A355-0E1B-7B1A938BBB5A}"/>
                  </a:ext>
                </a:extLst>
              </p:cNvPr>
              <p:cNvSpPr txBox="1"/>
              <p:nvPr/>
            </p:nvSpPr>
            <p:spPr>
              <a:xfrm>
                <a:off x="4176531" y="21384414"/>
                <a:ext cx="3576637" cy="230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6. Advanced 2 Model Sketch (NACA 2412)</a:t>
                </a:r>
                <a:endParaRPr lang="ko-KR" alt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C673AA7D-BE76-0A12-182A-92B8090EC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0237" y="22383918"/>
              <a:ext cx="509900" cy="179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9F4965E8-1A36-63CE-7CF1-0250D5C2270C}"/>
                </a:ext>
              </a:extLst>
            </p:cNvPr>
            <p:cNvSpPr/>
            <p:nvPr/>
          </p:nvSpPr>
          <p:spPr>
            <a:xfrm>
              <a:off x="4356890" y="22307031"/>
              <a:ext cx="341194" cy="1739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RRH</a:t>
              </a:r>
              <a:endParaRPr lang="ko-KR" altLang="en-US" sz="800" b="1" dirty="0"/>
            </a:p>
          </p:txBody>
        </p:sp>
        <p:cxnSp>
          <p:nvCxnSpPr>
            <p:cNvPr id="1040" name="직선 화살표 연결선 1039">
              <a:extLst>
                <a:ext uri="{FF2B5EF4-FFF2-40B4-BE49-F238E27FC236}">
                  <a16:creationId xmlns:a16="http://schemas.microsoft.com/office/drawing/2014/main" id="{D2DA5543-AF3B-9999-BD44-CBA3543F14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2664" y="22660286"/>
              <a:ext cx="124623" cy="5155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7F2B442B-19E5-EAAE-E07D-7C90D1D36F3B}"/>
                </a:ext>
              </a:extLst>
            </p:cNvPr>
            <p:cNvSpPr/>
            <p:nvPr/>
          </p:nvSpPr>
          <p:spPr>
            <a:xfrm>
              <a:off x="787026" y="22525078"/>
              <a:ext cx="622377" cy="1283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NACA 2412</a:t>
              </a:r>
              <a:endParaRPr lang="ko-KR" altLang="en-US" sz="800" b="1" dirty="0"/>
            </a:p>
          </p:txBody>
        </p:sp>
        <p:cxnSp>
          <p:nvCxnSpPr>
            <p:cNvPr id="1045" name="직선 화살표 연결선 1044">
              <a:extLst>
                <a:ext uri="{FF2B5EF4-FFF2-40B4-BE49-F238E27FC236}">
                  <a16:creationId xmlns:a16="http://schemas.microsoft.com/office/drawing/2014/main" id="{2004B397-DE1E-9274-B08B-22DD8FD9D9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1706" y="22383918"/>
              <a:ext cx="265414" cy="696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4D8D24F5-E6C2-DA2E-8A81-FB656C25A104}"/>
                </a:ext>
              </a:extLst>
            </p:cNvPr>
            <p:cNvSpPr/>
            <p:nvPr/>
          </p:nvSpPr>
          <p:spPr>
            <a:xfrm>
              <a:off x="1941781" y="22210025"/>
              <a:ext cx="559849" cy="1739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Driver</a:t>
              </a:r>
              <a:endParaRPr lang="ko-KR" altLang="en-US" sz="800" b="1" dirty="0"/>
            </a:p>
          </p:txBody>
        </p:sp>
      </p:grp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24822B29-D7CC-17F2-AD08-22AE9585329D}"/>
              </a:ext>
            </a:extLst>
          </p:cNvPr>
          <p:cNvSpPr/>
          <p:nvPr/>
        </p:nvSpPr>
        <p:spPr>
          <a:xfrm>
            <a:off x="10906338" y="3181201"/>
            <a:ext cx="10297206" cy="4542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B5138B66-C72A-9E03-09A4-774E45F42E4E}"/>
              </a:ext>
            </a:extLst>
          </p:cNvPr>
          <p:cNvGrpSpPr/>
          <p:nvPr/>
        </p:nvGrpSpPr>
        <p:grpSpPr>
          <a:xfrm>
            <a:off x="10914017" y="3179146"/>
            <a:ext cx="10326377" cy="584776"/>
            <a:chOff x="913336" y="3598612"/>
            <a:chExt cx="9390812" cy="1056637"/>
          </a:xfrm>
        </p:grpSpPr>
        <p:grpSp>
          <p:nvGrpSpPr>
            <p:cNvPr id="1065" name="그룹 1064">
              <a:extLst>
                <a:ext uri="{FF2B5EF4-FFF2-40B4-BE49-F238E27FC236}">
                  <a16:creationId xmlns:a16="http://schemas.microsoft.com/office/drawing/2014/main" id="{C121A93E-4907-D891-C583-B2D7952D456A}"/>
                </a:ext>
              </a:extLst>
            </p:cNvPr>
            <p:cNvGrpSpPr/>
            <p:nvPr/>
          </p:nvGrpSpPr>
          <p:grpSpPr>
            <a:xfrm>
              <a:off x="913336" y="3598612"/>
              <a:ext cx="9390812" cy="1056637"/>
              <a:chOff x="788298" y="3444486"/>
              <a:chExt cx="9589291" cy="1056637"/>
            </a:xfrm>
          </p:grpSpPr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C6A34511-5EA0-DD41-5A15-014C2AD57415}"/>
                  </a:ext>
                </a:extLst>
              </p:cNvPr>
              <p:cNvSpPr txBox="1"/>
              <p:nvPr/>
            </p:nvSpPr>
            <p:spPr>
              <a:xfrm>
                <a:off x="788298" y="3444486"/>
                <a:ext cx="9562202" cy="1056637"/>
              </a:xfrm>
              <a:prstGeom prst="rect">
                <a:avLst/>
              </a:prstGeom>
              <a:solidFill>
                <a:srgbClr val="2E75B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Turbulence Model &amp; Boundary</a:t>
                </a:r>
                <a:r>
                  <a:rPr lang="ko-KR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Conditions</a:t>
                </a:r>
                <a:endParaRPr lang="ko-KR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0" name="직사각형 1069">
                <a:extLst>
                  <a:ext uri="{FF2B5EF4-FFF2-40B4-BE49-F238E27FC236}">
                    <a16:creationId xmlns:a16="http://schemas.microsoft.com/office/drawing/2014/main" id="{7B356E9B-A5F6-FBE8-1D3F-57FE0D3A23E5}"/>
                  </a:ext>
                </a:extLst>
              </p:cNvPr>
              <p:cNvSpPr/>
              <p:nvPr/>
            </p:nvSpPr>
            <p:spPr>
              <a:xfrm>
                <a:off x="9799244" y="3445259"/>
                <a:ext cx="578345" cy="10550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C7CD9F38-C877-639E-952B-52E4188F1E23}"/>
                </a:ext>
              </a:extLst>
            </p:cNvPr>
            <p:cNvGrpSpPr/>
            <p:nvPr/>
          </p:nvGrpSpPr>
          <p:grpSpPr>
            <a:xfrm>
              <a:off x="992104" y="3687615"/>
              <a:ext cx="443881" cy="839956"/>
              <a:chOff x="6970574" y="16170743"/>
              <a:chExt cx="443881" cy="839956"/>
            </a:xfrm>
            <a:solidFill>
              <a:schemeClr val="bg1"/>
            </a:solidFill>
          </p:grpSpPr>
          <p:sp>
            <p:nvSpPr>
              <p:cNvPr id="1067" name="갈매기형 수장 164">
                <a:extLst>
                  <a:ext uri="{FF2B5EF4-FFF2-40B4-BE49-F238E27FC236}">
                    <a16:creationId xmlns:a16="http://schemas.microsoft.com/office/drawing/2014/main" id="{225776E4-BE6F-B75A-01A4-8507EB3BA677}"/>
                  </a:ext>
                </a:extLst>
              </p:cNvPr>
              <p:cNvSpPr/>
              <p:nvPr/>
            </p:nvSpPr>
            <p:spPr>
              <a:xfrm>
                <a:off x="6970574" y="16170743"/>
                <a:ext cx="278510" cy="839956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8" name="갈매기형 수장 165">
                <a:extLst>
                  <a:ext uri="{FF2B5EF4-FFF2-40B4-BE49-F238E27FC236}">
                    <a16:creationId xmlns:a16="http://schemas.microsoft.com/office/drawing/2014/main" id="{0BD31EC8-283C-F5CD-293D-6B599C38CDCC}"/>
                  </a:ext>
                </a:extLst>
              </p:cNvPr>
              <p:cNvSpPr/>
              <p:nvPr/>
            </p:nvSpPr>
            <p:spPr>
              <a:xfrm>
                <a:off x="7135945" y="16170743"/>
                <a:ext cx="278510" cy="839950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AC3DF386-65A5-3A01-2213-484A1046092A}"/>
              </a:ext>
            </a:extLst>
          </p:cNvPr>
          <p:cNvSpPr/>
          <p:nvPr/>
        </p:nvSpPr>
        <p:spPr>
          <a:xfrm>
            <a:off x="10898900" y="7842382"/>
            <a:ext cx="10297206" cy="8418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DFE00902-F489-F921-8340-7F9CEBC069D5}"/>
              </a:ext>
            </a:extLst>
          </p:cNvPr>
          <p:cNvSpPr/>
          <p:nvPr/>
        </p:nvSpPr>
        <p:spPr>
          <a:xfrm>
            <a:off x="10905539" y="16410206"/>
            <a:ext cx="10297206" cy="3862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ADAA94B3-8753-07D0-CBB0-00390AA426DB}"/>
              </a:ext>
            </a:extLst>
          </p:cNvPr>
          <p:cNvGrpSpPr/>
          <p:nvPr/>
        </p:nvGrpSpPr>
        <p:grpSpPr>
          <a:xfrm>
            <a:off x="10897062" y="7822817"/>
            <a:ext cx="10314161" cy="584776"/>
            <a:chOff x="913336" y="3598612"/>
            <a:chExt cx="9364284" cy="1056637"/>
          </a:xfrm>
        </p:grpSpPr>
        <p:grpSp>
          <p:nvGrpSpPr>
            <p:cNvPr id="1075" name="그룹 1074">
              <a:extLst>
                <a:ext uri="{FF2B5EF4-FFF2-40B4-BE49-F238E27FC236}">
                  <a16:creationId xmlns:a16="http://schemas.microsoft.com/office/drawing/2014/main" id="{55A73592-A1D5-641E-4519-1F4BD841D5B0}"/>
                </a:ext>
              </a:extLst>
            </p:cNvPr>
            <p:cNvGrpSpPr/>
            <p:nvPr/>
          </p:nvGrpSpPr>
          <p:grpSpPr>
            <a:xfrm>
              <a:off x="913336" y="3598612"/>
              <a:ext cx="9364284" cy="1056637"/>
              <a:chOff x="788298" y="3444486"/>
              <a:chExt cx="9562202" cy="1056637"/>
            </a:xfrm>
          </p:grpSpPr>
          <p:sp>
            <p:nvSpPr>
              <p:cNvPr id="1079" name="TextBox 1078">
                <a:extLst>
                  <a:ext uri="{FF2B5EF4-FFF2-40B4-BE49-F238E27FC236}">
                    <a16:creationId xmlns:a16="http://schemas.microsoft.com/office/drawing/2014/main" id="{740009F9-390F-429D-C792-D0844ED96E1B}"/>
                  </a:ext>
                </a:extLst>
              </p:cNvPr>
              <p:cNvSpPr txBox="1"/>
              <p:nvPr/>
            </p:nvSpPr>
            <p:spPr>
              <a:xfrm>
                <a:off x="788298" y="3444486"/>
                <a:ext cx="9562202" cy="1056637"/>
              </a:xfrm>
              <a:prstGeom prst="rect">
                <a:avLst/>
              </a:prstGeom>
              <a:solidFill>
                <a:srgbClr val="2E75B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CFD Result (Drag Force)</a:t>
                </a:r>
                <a:endParaRPr lang="ko-KR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0" name="직사각형 1079">
                <a:extLst>
                  <a:ext uri="{FF2B5EF4-FFF2-40B4-BE49-F238E27FC236}">
                    <a16:creationId xmlns:a16="http://schemas.microsoft.com/office/drawing/2014/main" id="{599CDC3A-8FEA-42BE-CC59-0E6E60016EF9}"/>
                  </a:ext>
                </a:extLst>
              </p:cNvPr>
              <p:cNvSpPr/>
              <p:nvPr/>
            </p:nvSpPr>
            <p:spPr>
              <a:xfrm>
                <a:off x="9772382" y="3446020"/>
                <a:ext cx="577394" cy="10550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D69A4FBD-9FEB-A2EF-7AFD-CF4FCE6ABDDF}"/>
                </a:ext>
              </a:extLst>
            </p:cNvPr>
            <p:cNvGrpSpPr/>
            <p:nvPr/>
          </p:nvGrpSpPr>
          <p:grpSpPr>
            <a:xfrm>
              <a:off x="992104" y="3687615"/>
              <a:ext cx="443881" cy="839956"/>
              <a:chOff x="6970574" y="16170743"/>
              <a:chExt cx="443881" cy="839956"/>
            </a:xfrm>
            <a:solidFill>
              <a:schemeClr val="bg1"/>
            </a:solidFill>
          </p:grpSpPr>
          <p:sp>
            <p:nvSpPr>
              <p:cNvPr id="1077" name="갈매기형 수장 164">
                <a:extLst>
                  <a:ext uri="{FF2B5EF4-FFF2-40B4-BE49-F238E27FC236}">
                    <a16:creationId xmlns:a16="http://schemas.microsoft.com/office/drawing/2014/main" id="{45CFB282-6FDA-8A91-79C2-34A4C70C9BFD}"/>
                  </a:ext>
                </a:extLst>
              </p:cNvPr>
              <p:cNvSpPr/>
              <p:nvPr/>
            </p:nvSpPr>
            <p:spPr>
              <a:xfrm>
                <a:off x="6970574" y="16170743"/>
                <a:ext cx="278510" cy="839956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8" name="갈매기형 수장 165">
                <a:extLst>
                  <a:ext uri="{FF2B5EF4-FFF2-40B4-BE49-F238E27FC236}">
                    <a16:creationId xmlns:a16="http://schemas.microsoft.com/office/drawing/2014/main" id="{EF67B863-57F1-E83E-2AD2-3283CDB1A31B}"/>
                  </a:ext>
                </a:extLst>
              </p:cNvPr>
              <p:cNvSpPr/>
              <p:nvPr/>
            </p:nvSpPr>
            <p:spPr>
              <a:xfrm>
                <a:off x="7135945" y="16170743"/>
                <a:ext cx="278510" cy="839950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96CD0A14-F593-E06E-ACCF-003935CD97D3}"/>
              </a:ext>
            </a:extLst>
          </p:cNvPr>
          <p:cNvGrpSpPr/>
          <p:nvPr/>
        </p:nvGrpSpPr>
        <p:grpSpPr>
          <a:xfrm>
            <a:off x="10899567" y="16413422"/>
            <a:ext cx="10311656" cy="585112"/>
            <a:chOff x="913336" y="3598005"/>
            <a:chExt cx="9364284" cy="1057244"/>
          </a:xfrm>
        </p:grpSpPr>
        <p:grpSp>
          <p:nvGrpSpPr>
            <p:cNvPr id="1082" name="그룹 1081">
              <a:extLst>
                <a:ext uri="{FF2B5EF4-FFF2-40B4-BE49-F238E27FC236}">
                  <a16:creationId xmlns:a16="http://schemas.microsoft.com/office/drawing/2014/main" id="{5131D85C-0237-5A18-A22C-48436E27BD64}"/>
                </a:ext>
              </a:extLst>
            </p:cNvPr>
            <p:cNvGrpSpPr/>
            <p:nvPr/>
          </p:nvGrpSpPr>
          <p:grpSpPr>
            <a:xfrm>
              <a:off x="913336" y="3598005"/>
              <a:ext cx="9364284" cy="1057244"/>
              <a:chOff x="788298" y="3443879"/>
              <a:chExt cx="9562202" cy="1057244"/>
            </a:xfrm>
          </p:grpSpPr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03FE727A-2A65-78D6-DE26-53053E668856}"/>
                  </a:ext>
                </a:extLst>
              </p:cNvPr>
              <p:cNvSpPr txBox="1"/>
              <p:nvPr/>
            </p:nvSpPr>
            <p:spPr>
              <a:xfrm>
                <a:off x="788298" y="3444486"/>
                <a:ext cx="9562202" cy="1056637"/>
              </a:xfrm>
              <a:prstGeom prst="rect">
                <a:avLst/>
              </a:prstGeom>
              <a:solidFill>
                <a:srgbClr val="2E75B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CFD Result (Cooling)</a:t>
                </a:r>
                <a:endParaRPr lang="ko-KR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7" name="직사각형 1086">
                <a:extLst>
                  <a:ext uri="{FF2B5EF4-FFF2-40B4-BE49-F238E27FC236}">
                    <a16:creationId xmlns:a16="http://schemas.microsoft.com/office/drawing/2014/main" id="{081808A3-E847-53AD-B62D-E3159F83A40C}"/>
                  </a:ext>
                </a:extLst>
              </p:cNvPr>
              <p:cNvSpPr/>
              <p:nvPr/>
            </p:nvSpPr>
            <p:spPr>
              <a:xfrm>
                <a:off x="9769034" y="3443879"/>
                <a:ext cx="577535" cy="10550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83" name="그룹 1082">
              <a:extLst>
                <a:ext uri="{FF2B5EF4-FFF2-40B4-BE49-F238E27FC236}">
                  <a16:creationId xmlns:a16="http://schemas.microsoft.com/office/drawing/2014/main" id="{301DC6B8-DE71-2BCF-B5A2-DB7DE785D54D}"/>
                </a:ext>
              </a:extLst>
            </p:cNvPr>
            <p:cNvGrpSpPr/>
            <p:nvPr/>
          </p:nvGrpSpPr>
          <p:grpSpPr>
            <a:xfrm>
              <a:off x="992104" y="3687615"/>
              <a:ext cx="443881" cy="839956"/>
              <a:chOff x="6970574" y="16170743"/>
              <a:chExt cx="443881" cy="839956"/>
            </a:xfrm>
            <a:solidFill>
              <a:schemeClr val="bg1"/>
            </a:solidFill>
          </p:grpSpPr>
          <p:sp>
            <p:nvSpPr>
              <p:cNvPr id="1084" name="갈매기형 수장 164">
                <a:extLst>
                  <a:ext uri="{FF2B5EF4-FFF2-40B4-BE49-F238E27FC236}">
                    <a16:creationId xmlns:a16="http://schemas.microsoft.com/office/drawing/2014/main" id="{42F81B39-02F9-9687-1AC9-F9C70EB95A14}"/>
                  </a:ext>
                </a:extLst>
              </p:cNvPr>
              <p:cNvSpPr/>
              <p:nvPr/>
            </p:nvSpPr>
            <p:spPr>
              <a:xfrm>
                <a:off x="6970574" y="16170743"/>
                <a:ext cx="278510" cy="839956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5" name="갈매기형 수장 165">
                <a:extLst>
                  <a:ext uri="{FF2B5EF4-FFF2-40B4-BE49-F238E27FC236}">
                    <a16:creationId xmlns:a16="http://schemas.microsoft.com/office/drawing/2014/main" id="{F810C6DE-1D49-4F5B-5D0A-1FF766D9B12F}"/>
                  </a:ext>
                </a:extLst>
              </p:cNvPr>
              <p:cNvSpPr/>
              <p:nvPr/>
            </p:nvSpPr>
            <p:spPr>
              <a:xfrm>
                <a:off x="7135945" y="16170743"/>
                <a:ext cx="278510" cy="839950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91BFDE69-557D-BAC7-0FE4-AD6FBB46829C}"/>
              </a:ext>
            </a:extLst>
          </p:cNvPr>
          <p:cNvSpPr/>
          <p:nvPr/>
        </p:nvSpPr>
        <p:spPr>
          <a:xfrm>
            <a:off x="10894826" y="20394077"/>
            <a:ext cx="10297206" cy="5289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6AE6B672-2AF5-F5CC-FCF6-4DFBAC18C923}"/>
              </a:ext>
            </a:extLst>
          </p:cNvPr>
          <p:cNvGrpSpPr/>
          <p:nvPr/>
        </p:nvGrpSpPr>
        <p:grpSpPr>
          <a:xfrm>
            <a:off x="10894826" y="20393222"/>
            <a:ext cx="10297206" cy="584776"/>
            <a:chOff x="913336" y="3598612"/>
            <a:chExt cx="9364284" cy="1056637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AA988782-4B6D-14D2-F229-DE9BED0DFD26}"/>
                </a:ext>
              </a:extLst>
            </p:cNvPr>
            <p:cNvGrpSpPr/>
            <p:nvPr/>
          </p:nvGrpSpPr>
          <p:grpSpPr>
            <a:xfrm>
              <a:off x="913336" y="3598612"/>
              <a:ext cx="9364284" cy="1056637"/>
              <a:chOff x="788298" y="3444486"/>
              <a:chExt cx="9562202" cy="1056637"/>
            </a:xfrm>
          </p:grpSpPr>
          <p:sp>
            <p:nvSpPr>
              <p:cNvPr id="1094" name="TextBox 1093">
                <a:extLst>
                  <a:ext uri="{FF2B5EF4-FFF2-40B4-BE49-F238E27FC236}">
                    <a16:creationId xmlns:a16="http://schemas.microsoft.com/office/drawing/2014/main" id="{6FB0336C-A2F9-2E09-ED78-F5ADEB1E7772}"/>
                  </a:ext>
                </a:extLst>
              </p:cNvPr>
              <p:cNvSpPr txBox="1"/>
              <p:nvPr/>
            </p:nvSpPr>
            <p:spPr>
              <a:xfrm>
                <a:off x="788298" y="3444486"/>
                <a:ext cx="9562202" cy="1056637"/>
              </a:xfrm>
              <a:prstGeom prst="rect">
                <a:avLst/>
              </a:prstGeom>
              <a:solidFill>
                <a:srgbClr val="2E75B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 Tunnel Experiment</a:t>
                </a:r>
                <a:endParaRPr lang="ko-KR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66921631-2ED6-8D6A-A80C-27E11ECFC84A}"/>
                  </a:ext>
                </a:extLst>
              </p:cNvPr>
              <p:cNvSpPr/>
              <p:nvPr/>
            </p:nvSpPr>
            <p:spPr>
              <a:xfrm>
                <a:off x="9772155" y="3444486"/>
                <a:ext cx="578345" cy="10550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91" name="그룹 1090">
              <a:extLst>
                <a:ext uri="{FF2B5EF4-FFF2-40B4-BE49-F238E27FC236}">
                  <a16:creationId xmlns:a16="http://schemas.microsoft.com/office/drawing/2014/main" id="{A7DF734C-9642-EE05-D182-8319DDFE6269}"/>
                </a:ext>
              </a:extLst>
            </p:cNvPr>
            <p:cNvGrpSpPr/>
            <p:nvPr/>
          </p:nvGrpSpPr>
          <p:grpSpPr>
            <a:xfrm>
              <a:off x="992104" y="3687615"/>
              <a:ext cx="443881" cy="839956"/>
              <a:chOff x="6970574" y="16170743"/>
              <a:chExt cx="443881" cy="839956"/>
            </a:xfrm>
            <a:solidFill>
              <a:schemeClr val="bg1"/>
            </a:solidFill>
          </p:grpSpPr>
          <p:sp>
            <p:nvSpPr>
              <p:cNvPr id="1092" name="갈매기형 수장 164">
                <a:extLst>
                  <a:ext uri="{FF2B5EF4-FFF2-40B4-BE49-F238E27FC236}">
                    <a16:creationId xmlns:a16="http://schemas.microsoft.com/office/drawing/2014/main" id="{4A85B98E-5BCE-7BB0-2542-74905718E654}"/>
                  </a:ext>
                </a:extLst>
              </p:cNvPr>
              <p:cNvSpPr/>
              <p:nvPr/>
            </p:nvSpPr>
            <p:spPr>
              <a:xfrm>
                <a:off x="6970574" y="16170743"/>
                <a:ext cx="278510" cy="839956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3" name="갈매기형 수장 165">
                <a:extLst>
                  <a:ext uri="{FF2B5EF4-FFF2-40B4-BE49-F238E27FC236}">
                    <a16:creationId xmlns:a16="http://schemas.microsoft.com/office/drawing/2014/main" id="{98B10F32-3060-7721-ED65-3322AE532DD1}"/>
                  </a:ext>
                </a:extLst>
              </p:cNvPr>
              <p:cNvSpPr/>
              <p:nvPr/>
            </p:nvSpPr>
            <p:spPr>
              <a:xfrm>
                <a:off x="7135945" y="16170743"/>
                <a:ext cx="278510" cy="839950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4EE028BF-EED1-6533-37AF-25D4E8369F7B}"/>
              </a:ext>
            </a:extLst>
          </p:cNvPr>
          <p:cNvSpPr/>
          <p:nvPr/>
        </p:nvSpPr>
        <p:spPr>
          <a:xfrm>
            <a:off x="10894826" y="25776601"/>
            <a:ext cx="10260414" cy="437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z</a:t>
            </a:r>
            <a:endParaRPr lang="ko-KR" altLang="en-US" dirty="0"/>
          </a:p>
        </p:txBody>
      </p:sp>
      <p:grpSp>
        <p:nvGrpSpPr>
          <p:cNvPr id="1097" name="그룹 1096">
            <a:extLst>
              <a:ext uri="{FF2B5EF4-FFF2-40B4-BE49-F238E27FC236}">
                <a16:creationId xmlns:a16="http://schemas.microsoft.com/office/drawing/2014/main" id="{5A8CF988-25B9-6CAB-AE52-DBEF8782978A}"/>
              </a:ext>
            </a:extLst>
          </p:cNvPr>
          <p:cNvGrpSpPr/>
          <p:nvPr/>
        </p:nvGrpSpPr>
        <p:grpSpPr>
          <a:xfrm>
            <a:off x="10898172" y="25765831"/>
            <a:ext cx="10311939" cy="584776"/>
            <a:chOff x="948303" y="3598611"/>
            <a:chExt cx="9377682" cy="1056637"/>
          </a:xfrm>
        </p:grpSpPr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6F84D929-266B-E882-DCDF-50A9F797F33E}"/>
                </a:ext>
              </a:extLst>
            </p:cNvPr>
            <p:cNvGrpSpPr/>
            <p:nvPr/>
          </p:nvGrpSpPr>
          <p:grpSpPr>
            <a:xfrm>
              <a:off x="948303" y="3598611"/>
              <a:ext cx="9377682" cy="1056637"/>
              <a:chOff x="824004" y="3444485"/>
              <a:chExt cx="9575883" cy="1056637"/>
            </a:xfrm>
          </p:grpSpPr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1496BAA0-408A-A4C6-8C79-939969A26397}"/>
                  </a:ext>
                </a:extLst>
              </p:cNvPr>
              <p:cNvSpPr txBox="1"/>
              <p:nvPr/>
            </p:nvSpPr>
            <p:spPr>
              <a:xfrm>
                <a:off x="824004" y="3444485"/>
                <a:ext cx="9562202" cy="1056637"/>
              </a:xfrm>
              <a:prstGeom prst="rect">
                <a:avLst/>
              </a:prstGeom>
              <a:solidFill>
                <a:srgbClr val="2E75B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Discussion &amp; Conclusion</a:t>
                </a:r>
                <a:endParaRPr lang="ko-KR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3" name="직사각형 1102">
                <a:extLst>
                  <a:ext uri="{FF2B5EF4-FFF2-40B4-BE49-F238E27FC236}">
                    <a16:creationId xmlns:a16="http://schemas.microsoft.com/office/drawing/2014/main" id="{39C61E5D-ECA2-F77A-062E-9E105FC42454}"/>
                  </a:ext>
                </a:extLst>
              </p:cNvPr>
              <p:cNvSpPr/>
              <p:nvPr/>
            </p:nvSpPr>
            <p:spPr>
              <a:xfrm>
                <a:off x="9821542" y="3445258"/>
                <a:ext cx="578345" cy="10550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99" name="그룹 1098">
              <a:extLst>
                <a:ext uri="{FF2B5EF4-FFF2-40B4-BE49-F238E27FC236}">
                  <a16:creationId xmlns:a16="http://schemas.microsoft.com/office/drawing/2014/main" id="{1C8E4E21-2065-F017-0E2C-3EF36B741457}"/>
                </a:ext>
              </a:extLst>
            </p:cNvPr>
            <p:cNvGrpSpPr/>
            <p:nvPr/>
          </p:nvGrpSpPr>
          <p:grpSpPr>
            <a:xfrm>
              <a:off x="992104" y="3687615"/>
              <a:ext cx="443881" cy="839956"/>
              <a:chOff x="6970574" y="16170743"/>
              <a:chExt cx="443881" cy="839956"/>
            </a:xfrm>
            <a:solidFill>
              <a:schemeClr val="bg1"/>
            </a:solidFill>
          </p:grpSpPr>
          <p:sp>
            <p:nvSpPr>
              <p:cNvPr id="1100" name="갈매기형 수장 164">
                <a:extLst>
                  <a:ext uri="{FF2B5EF4-FFF2-40B4-BE49-F238E27FC236}">
                    <a16:creationId xmlns:a16="http://schemas.microsoft.com/office/drawing/2014/main" id="{407B4ED5-8DF5-7758-8893-1AE71213E123}"/>
                  </a:ext>
                </a:extLst>
              </p:cNvPr>
              <p:cNvSpPr/>
              <p:nvPr/>
            </p:nvSpPr>
            <p:spPr>
              <a:xfrm>
                <a:off x="6970574" y="16170743"/>
                <a:ext cx="278510" cy="839956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1" name="갈매기형 수장 165">
                <a:extLst>
                  <a:ext uri="{FF2B5EF4-FFF2-40B4-BE49-F238E27FC236}">
                    <a16:creationId xmlns:a16="http://schemas.microsoft.com/office/drawing/2014/main" id="{F589FE3C-E8BC-8F14-12DD-9B9CFA923838}"/>
                  </a:ext>
                </a:extLst>
              </p:cNvPr>
              <p:cNvSpPr/>
              <p:nvPr/>
            </p:nvSpPr>
            <p:spPr>
              <a:xfrm>
                <a:off x="7135945" y="16170743"/>
                <a:ext cx="278510" cy="839950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1119" name="표 1118">
            <a:extLst>
              <a:ext uri="{FF2B5EF4-FFF2-40B4-BE49-F238E27FC236}">
                <a16:creationId xmlns:a16="http://schemas.microsoft.com/office/drawing/2014/main" id="{40597934-DCB2-9E85-5C59-508BEB8F4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94551"/>
              </p:ext>
            </p:extLst>
          </p:nvPr>
        </p:nvGraphicFramePr>
        <p:xfrm>
          <a:off x="11074748" y="5375555"/>
          <a:ext cx="5974050" cy="2160384"/>
        </p:xfrm>
        <a:graphic>
          <a:graphicData uri="http://schemas.openxmlformats.org/drawingml/2006/table">
            <a:tbl>
              <a:tblPr firstRow="1" firstCol="1" bandRow="1"/>
              <a:tblGrid>
                <a:gridCol w="1695462">
                  <a:extLst>
                    <a:ext uri="{9D8B030D-6E8A-4147-A177-3AD203B41FA5}">
                      <a16:colId xmlns:a16="http://schemas.microsoft.com/office/drawing/2014/main" val="1627792287"/>
                    </a:ext>
                  </a:extLst>
                </a:gridCol>
                <a:gridCol w="2357067">
                  <a:extLst>
                    <a:ext uri="{9D8B030D-6E8A-4147-A177-3AD203B41FA5}">
                      <a16:colId xmlns:a16="http://schemas.microsoft.com/office/drawing/2014/main" val="1499280312"/>
                    </a:ext>
                  </a:extLst>
                </a:gridCol>
                <a:gridCol w="1921521">
                  <a:extLst>
                    <a:ext uri="{9D8B030D-6E8A-4147-A177-3AD203B41FA5}">
                      <a16:colId xmlns:a16="http://schemas.microsoft.com/office/drawing/2014/main" val="1980183588"/>
                    </a:ext>
                  </a:extLst>
                </a:gridCol>
              </a:tblGrid>
              <a:tr h="270048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Type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Condition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Speed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744010"/>
                  </a:ext>
                </a:extLst>
              </a:tr>
              <a:tr h="270048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Inlet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Velocity-Inlet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20 [m/s]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425622"/>
                  </a:ext>
                </a:extLst>
              </a:tr>
              <a:tr h="270048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Outlet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Pressure-Outlet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-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96229"/>
                  </a:ext>
                </a:extLst>
              </a:tr>
              <a:tr h="270048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Cowl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Stationary-Wall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-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075358"/>
                  </a:ext>
                </a:extLst>
              </a:tr>
              <a:tr h="270048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Frame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Stationary-Wall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-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683809"/>
                  </a:ext>
                </a:extLst>
              </a:tr>
              <a:tr h="270048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Wheel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Rotational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87.489 [rad/s]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03072"/>
                  </a:ext>
                </a:extLst>
              </a:tr>
              <a:tr h="270048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Ground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Translational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-20 [m/s]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37933"/>
                  </a:ext>
                </a:extLst>
              </a:tr>
              <a:tr h="270048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Tunnel-Wall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No Shear</a:t>
                      </a:r>
                      <a:endParaRPr lang="ko-KR" sz="1400" b="1" kern="100" spc="2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0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-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7567"/>
                  </a:ext>
                </a:extLst>
              </a:tr>
            </a:tbl>
          </a:graphicData>
        </a:graphic>
      </p:graphicFrame>
      <p:sp>
        <p:nvSpPr>
          <p:cNvPr id="1122" name="TextBox 1121">
            <a:extLst>
              <a:ext uri="{FF2B5EF4-FFF2-40B4-BE49-F238E27FC236}">
                <a16:creationId xmlns:a16="http://schemas.microsoft.com/office/drawing/2014/main" id="{FF4CAB02-8F02-0E4F-F67E-0B4FD15BA720}"/>
              </a:ext>
            </a:extLst>
          </p:cNvPr>
          <p:cNvSpPr txBox="1"/>
          <p:nvPr/>
        </p:nvSpPr>
        <p:spPr>
          <a:xfrm>
            <a:off x="10895951" y="3778029"/>
            <a:ext cx="6051481" cy="127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1700" b="1" dirty="0">
                <a:latin typeface="+mn-ea"/>
              </a:rPr>
              <a:t>Used Turbulence Model: Spalart-Allmaras (1-eqn)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Single Transport Equation -(3)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Suitable for External Boundary Layer Flow Analysis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 Computational Cost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99286354-DA52-031D-6ADE-2997DE6772A6}"/>
              </a:ext>
            </a:extLst>
          </p:cNvPr>
          <p:cNvSpPr txBox="1"/>
          <p:nvPr/>
        </p:nvSpPr>
        <p:spPr>
          <a:xfrm>
            <a:off x="11074749" y="5137899"/>
            <a:ext cx="406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4. Boundary Conditions used in CFD Simulation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" name="TextBox 1126">
                <a:extLst>
                  <a:ext uri="{FF2B5EF4-FFF2-40B4-BE49-F238E27FC236}">
                    <a16:creationId xmlns:a16="http://schemas.microsoft.com/office/drawing/2014/main" id="{BDAE2EC0-D511-5D62-DFA1-AA2194C2215B}"/>
                  </a:ext>
                </a:extLst>
              </p:cNvPr>
              <p:cNvSpPr txBox="1"/>
              <p:nvPr/>
            </p:nvSpPr>
            <p:spPr>
              <a:xfrm>
                <a:off x="17221982" y="3979686"/>
                <a:ext cx="3707012" cy="3525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7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7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17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17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altLang="ko-KR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7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7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sz="17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7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7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17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7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altLang="ko-KR" sz="1700" b="0" i="1" dirty="0">
                  <a:latin typeface="Cambria Math" panose="02040503050406030204" pitchFamily="18" charset="0"/>
                </a:endParaRPr>
              </a:p>
              <a:p>
                <a:endParaRPr lang="en-US" altLang="ko-KR" sz="17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17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ko-KR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7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ko-KR" sz="17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altLang="ko-KR" sz="17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ko-KR" sz="17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</m:sub>
                          </m:sSub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        (4)</m:t>
                          </m:r>
                        </m:e>
                      </m:nary>
                    </m:oMath>
                  </m:oMathPara>
                </a14:m>
                <a:endParaRPr lang="en-US" altLang="ko-KR" sz="17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altLang="ko-KR" sz="17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𝑡𝑢𝑟𝑏𝑢𝑙𝑒𝑛𝑡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𝑣𝑖𝑠𝑐𝑜𝑢𝑠𝑖𝑡𝑦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</m:oMath>
                  </m:oMathPara>
                </a14:m>
                <a:endParaRPr lang="en-US" altLang="ko-KR" sz="17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en-US" altLang="ko-KR" sz="17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en-US" altLang="ko-KR" sz="17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𝑝𝑟𝑜𝑑𝑢𝑐𝑡𝑖𝑜𝑛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ko-KR" sz="17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𝑑𝑖𝑠𝑠𝑖𝑝𝑎𝑡𝑖𝑜𝑛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ko-KR" sz="17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𝑑𝑖𝑓𝑓𝑢𝑠𝑡𝑖𝑜𝑛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altLang="ko-KR" sz="1700" dirty="0"/>
              </a:p>
            </p:txBody>
          </p:sp>
        </mc:Choice>
        <mc:Fallback xmlns="">
          <p:sp>
            <p:nvSpPr>
              <p:cNvPr id="1127" name="TextBox 1126">
                <a:extLst>
                  <a:ext uri="{FF2B5EF4-FFF2-40B4-BE49-F238E27FC236}">
                    <a16:creationId xmlns:a16="http://schemas.microsoft.com/office/drawing/2014/main" id="{BDAE2EC0-D511-5D62-DFA1-AA2194C22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1982" y="3979686"/>
                <a:ext cx="3707012" cy="35250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0" name="직사각형 1139">
            <a:extLst>
              <a:ext uri="{FF2B5EF4-FFF2-40B4-BE49-F238E27FC236}">
                <a16:creationId xmlns:a16="http://schemas.microsoft.com/office/drawing/2014/main" id="{4FFC61B7-9620-B0D8-8208-1050C4560049}"/>
              </a:ext>
            </a:extLst>
          </p:cNvPr>
          <p:cNvSpPr/>
          <p:nvPr/>
        </p:nvSpPr>
        <p:spPr>
          <a:xfrm>
            <a:off x="169958" y="24600095"/>
            <a:ext cx="10297206" cy="5556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9" name="TextBox 1138">
                <a:extLst>
                  <a:ext uri="{FF2B5EF4-FFF2-40B4-BE49-F238E27FC236}">
                    <a16:creationId xmlns:a16="http://schemas.microsoft.com/office/drawing/2014/main" id="{2F8F5692-249A-A0AB-6701-7D90FE3A22AA}"/>
                  </a:ext>
                </a:extLst>
              </p:cNvPr>
              <p:cNvSpPr txBox="1"/>
              <p:nvPr/>
            </p:nvSpPr>
            <p:spPr>
              <a:xfrm>
                <a:off x="393940" y="18010866"/>
                <a:ext cx="9824295" cy="128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The design is based on the NACA 2412 airfoil (at AOA,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=−3°</m:t>
                    </m:r>
                  </m:oMath>
                </a14:m>
                <a:r>
                  <a:rPr lang="en-US" altLang="ko-KR" sz="1700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), which has a low lift-to-drag    ratio, and the smallest drag coefficient</a:t>
                </a:r>
                <a:r>
                  <a:rPr lang="en-US" altLang="ko-KR" sz="17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700" b="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</a:t>
                </a:r>
                <a:endParaRPr lang="en-US" altLang="ko-KR" sz="17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marL="285750" indent="-285750" algn="just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The driver's seating position was changed from a sitting posture to a 30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°</m:t>
                    </m:r>
                  </m:oMath>
                </a14:m>
                <a:r>
                  <a:rPr lang="en-US" altLang="ko-KR" sz="17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reclining posture, reducing the height of the RRH by 350mm.</a:t>
                </a:r>
              </a:p>
            </p:txBody>
          </p:sp>
        </mc:Choice>
        <mc:Fallback xmlns="">
          <p:sp>
            <p:nvSpPr>
              <p:cNvPr id="1139" name="TextBox 1138">
                <a:extLst>
                  <a:ext uri="{FF2B5EF4-FFF2-40B4-BE49-F238E27FC236}">
                    <a16:creationId xmlns:a16="http://schemas.microsoft.com/office/drawing/2014/main" id="{2F8F5692-249A-A0AB-6701-7D90FE3A2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40" y="18010866"/>
                <a:ext cx="9824295" cy="1280928"/>
              </a:xfrm>
              <a:prstGeom prst="rect">
                <a:avLst/>
              </a:prstGeom>
              <a:blipFill>
                <a:blip r:embed="rId16"/>
                <a:stretch>
                  <a:fillRect l="-310" r="-435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6" name="그룹 1055">
            <a:extLst>
              <a:ext uri="{FF2B5EF4-FFF2-40B4-BE49-F238E27FC236}">
                <a16:creationId xmlns:a16="http://schemas.microsoft.com/office/drawing/2014/main" id="{AC7BFCD7-5E21-72C5-7830-37C8288B7A41}"/>
              </a:ext>
            </a:extLst>
          </p:cNvPr>
          <p:cNvGrpSpPr/>
          <p:nvPr/>
        </p:nvGrpSpPr>
        <p:grpSpPr>
          <a:xfrm>
            <a:off x="175882" y="24588311"/>
            <a:ext cx="10324037" cy="584777"/>
            <a:chOff x="913336" y="3598610"/>
            <a:chExt cx="9388684" cy="1056639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745BBAC6-57C5-99C2-B518-72D17A8ECC67}"/>
                </a:ext>
              </a:extLst>
            </p:cNvPr>
            <p:cNvGrpSpPr/>
            <p:nvPr/>
          </p:nvGrpSpPr>
          <p:grpSpPr>
            <a:xfrm>
              <a:off x="913336" y="3598610"/>
              <a:ext cx="9388684" cy="1056639"/>
              <a:chOff x="788298" y="3444484"/>
              <a:chExt cx="9587118" cy="1056639"/>
            </a:xfrm>
          </p:grpSpPr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7EBDFAA-8FF5-921B-E29B-CDB424A7F0AE}"/>
                  </a:ext>
                </a:extLst>
              </p:cNvPr>
              <p:cNvSpPr txBox="1"/>
              <p:nvPr/>
            </p:nvSpPr>
            <p:spPr>
              <a:xfrm>
                <a:off x="788298" y="3444486"/>
                <a:ext cx="9562202" cy="1056637"/>
              </a:xfrm>
              <a:prstGeom prst="rect">
                <a:avLst/>
              </a:prstGeom>
              <a:solidFill>
                <a:srgbClr val="2E75B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Meshing Method</a:t>
                </a:r>
                <a:endParaRPr lang="ko-KR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2" name="직사각형 1061">
                <a:extLst>
                  <a:ext uri="{FF2B5EF4-FFF2-40B4-BE49-F238E27FC236}">
                    <a16:creationId xmlns:a16="http://schemas.microsoft.com/office/drawing/2014/main" id="{2E828C66-57B5-BAD1-637D-145E636AD786}"/>
                  </a:ext>
                </a:extLst>
              </p:cNvPr>
              <p:cNvSpPr/>
              <p:nvPr/>
            </p:nvSpPr>
            <p:spPr>
              <a:xfrm>
                <a:off x="9797071" y="3444484"/>
                <a:ext cx="578345" cy="10550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58" name="그룹 1057">
              <a:extLst>
                <a:ext uri="{FF2B5EF4-FFF2-40B4-BE49-F238E27FC236}">
                  <a16:creationId xmlns:a16="http://schemas.microsoft.com/office/drawing/2014/main" id="{FFED4A32-0D9A-AF7A-BFF7-11D83E285F00}"/>
                </a:ext>
              </a:extLst>
            </p:cNvPr>
            <p:cNvGrpSpPr/>
            <p:nvPr/>
          </p:nvGrpSpPr>
          <p:grpSpPr>
            <a:xfrm>
              <a:off x="992104" y="3687615"/>
              <a:ext cx="443881" cy="839956"/>
              <a:chOff x="6970574" y="16170743"/>
              <a:chExt cx="443881" cy="839956"/>
            </a:xfrm>
            <a:solidFill>
              <a:schemeClr val="bg1"/>
            </a:solidFill>
          </p:grpSpPr>
          <p:sp>
            <p:nvSpPr>
              <p:cNvPr id="1059" name="갈매기형 수장 164">
                <a:extLst>
                  <a:ext uri="{FF2B5EF4-FFF2-40B4-BE49-F238E27FC236}">
                    <a16:creationId xmlns:a16="http://schemas.microsoft.com/office/drawing/2014/main" id="{DE6F779D-D1AF-4C06-CAFE-B976C671DE67}"/>
                  </a:ext>
                </a:extLst>
              </p:cNvPr>
              <p:cNvSpPr/>
              <p:nvPr/>
            </p:nvSpPr>
            <p:spPr>
              <a:xfrm>
                <a:off x="6970574" y="16170743"/>
                <a:ext cx="278510" cy="839956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0" name="갈매기형 수장 165">
                <a:extLst>
                  <a:ext uri="{FF2B5EF4-FFF2-40B4-BE49-F238E27FC236}">
                    <a16:creationId xmlns:a16="http://schemas.microsoft.com/office/drawing/2014/main" id="{5A7231E5-0324-502E-FD75-744FE1DA9AA7}"/>
                  </a:ext>
                </a:extLst>
              </p:cNvPr>
              <p:cNvSpPr/>
              <p:nvPr/>
            </p:nvSpPr>
            <p:spPr>
              <a:xfrm>
                <a:off x="7135945" y="16170743"/>
                <a:ext cx="278510" cy="839950"/>
              </a:xfrm>
              <a:prstGeom prst="chevron">
                <a:avLst>
                  <a:gd name="adj" fmla="val 658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1118" name="표 1117">
            <a:extLst>
              <a:ext uri="{FF2B5EF4-FFF2-40B4-BE49-F238E27FC236}">
                <a16:creationId xmlns:a16="http://schemas.microsoft.com/office/drawing/2014/main" id="{80D56501-B0D5-D615-3B3F-DE6AE6E5A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829593"/>
              </p:ext>
            </p:extLst>
          </p:nvPr>
        </p:nvGraphicFramePr>
        <p:xfrm>
          <a:off x="471316" y="25477308"/>
          <a:ext cx="5657478" cy="2525319"/>
        </p:xfrm>
        <a:graphic>
          <a:graphicData uri="http://schemas.openxmlformats.org/drawingml/2006/table">
            <a:tbl>
              <a:tblPr firstRow="1" firstCol="1" bandRow="1"/>
              <a:tblGrid>
                <a:gridCol w="1605617">
                  <a:extLst>
                    <a:ext uri="{9D8B030D-6E8A-4147-A177-3AD203B41FA5}">
                      <a16:colId xmlns:a16="http://schemas.microsoft.com/office/drawing/2014/main" val="1627792287"/>
                    </a:ext>
                  </a:extLst>
                </a:gridCol>
                <a:gridCol w="2232163">
                  <a:extLst>
                    <a:ext uri="{9D8B030D-6E8A-4147-A177-3AD203B41FA5}">
                      <a16:colId xmlns:a16="http://schemas.microsoft.com/office/drawing/2014/main" val="1499280312"/>
                    </a:ext>
                  </a:extLst>
                </a:gridCol>
                <a:gridCol w="1819698">
                  <a:extLst>
                    <a:ext uri="{9D8B030D-6E8A-4147-A177-3AD203B41FA5}">
                      <a16:colId xmlns:a16="http://schemas.microsoft.com/office/drawing/2014/main" val="1980183588"/>
                    </a:ext>
                  </a:extLst>
                </a:gridCol>
              </a:tblGrid>
              <a:tr h="28059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1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Region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Type</a:t>
                      </a:r>
                      <a:endParaRPr lang="ko-KR" alt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Size (mm)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744010"/>
                  </a:ext>
                </a:extLst>
              </a:tr>
              <a:tr h="28059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BOI-nearfield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Body of Influence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40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425622"/>
                  </a:ext>
                </a:extLst>
              </a:tr>
              <a:tr h="28059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BOI-</a:t>
                      </a:r>
                      <a:r>
                        <a:rPr lang="en-US" sz="1400" b="1" kern="100" spc="20" dirty="0" err="1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farfield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Body of Influence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90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96229"/>
                  </a:ext>
                </a:extLst>
              </a:tr>
              <a:tr h="28059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Bumper and Rods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Curvature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Min:4 / Max:5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075358"/>
                  </a:ext>
                </a:extLst>
              </a:tr>
              <a:tr h="28059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sz="1400" b="1" kern="100" spc="20" dirty="0">
                          <a:solidFill>
                            <a:srgbClr val="0D0D0D"/>
                          </a:solidFill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Cowl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Curvature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Min:5 / Max:30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683809"/>
                  </a:ext>
                </a:extLst>
              </a:tr>
              <a:tr h="28059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1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Wheel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Curvature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Min:3.5 / Max: 5 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03072"/>
                  </a:ext>
                </a:extLst>
              </a:tr>
              <a:tr h="28059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1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Boundary Layer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Last-ratio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10 layers / Ratio: 0.2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489752"/>
                  </a:ext>
                </a:extLst>
              </a:tr>
              <a:tr h="28059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1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Surface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Curvature &amp; Proximity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Min: 0.5 / Max: 256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37933"/>
                  </a:ext>
                </a:extLst>
              </a:tr>
              <a:tr h="280591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1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Volume</a:t>
                      </a:r>
                      <a:endParaRPr lang="ko-KR" sz="1400" b="1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5000"/>
                        </a:lnSpc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Poly-</a:t>
                      </a:r>
                      <a:r>
                        <a:rPr lang="en-US" altLang="ko-KR" sz="1400" b="0" kern="100" spc="20" dirty="0" err="1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hexcore</a:t>
                      </a:r>
                      <a:endParaRPr 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38324" rtl="0" eaLnBrk="1" fontAlgn="base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00" spc="20" dirty="0">
                          <a:effectLst/>
                          <a:latin typeface="Times New Roman" panose="02020603050405020304" pitchFamily="18" charset="0"/>
                          <a:ea typeface="나눔명조"/>
                          <a:cs typeface="Times New Roman" panose="02020603050405020304" pitchFamily="18" charset="0"/>
                        </a:rPr>
                        <a:t>Min: 0.5 / Max: 512</a:t>
                      </a:r>
                      <a:endParaRPr lang="ko-KR" altLang="ko-KR" sz="1400" b="0" kern="100" spc="20" dirty="0">
                        <a:effectLst/>
                        <a:latin typeface="Times New Roman" panose="02020603050405020304" pitchFamily="18" charset="0"/>
                        <a:ea typeface="나눔명조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7567"/>
                  </a:ext>
                </a:extLst>
              </a:tr>
            </a:tbl>
          </a:graphicData>
        </a:graphic>
      </p:graphicFrame>
      <p:sp>
        <p:nvSpPr>
          <p:cNvPr id="1120" name="TextBox 1119">
            <a:extLst>
              <a:ext uri="{FF2B5EF4-FFF2-40B4-BE49-F238E27FC236}">
                <a16:creationId xmlns:a16="http://schemas.microsoft.com/office/drawing/2014/main" id="{A5D2C62F-8E69-EB64-DCF1-55BC8BBD849A}"/>
              </a:ext>
            </a:extLst>
          </p:cNvPr>
          <p:cNvSpPr txBox="1"/>
          <p:nvPr/>
        </p:nvSpPr>
        <p:spPr>
          <a:xfrm>
            <a:off x="452052" y="25175142"/>
            <a:ext cx="406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3. Mesh Conditions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8AA698EB-AD87-01CB-ECA6-F2C5B85EDC24}"/>
                  </a:ext>
                </a:extLst>
              </p:cNvPr>
              <p:cNvSpPr txBox="1"/>
              <p:nvPr/>
            </p:nvSpPr>
            <p:spPr>
              <a:xfrm>
                <a:off x="6462278" y="6930094"/>
                <a:ext cx="3843991" cy="617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</m:t>
                      </m:r>
                    </m:oMath>
                  </m:oMathPara>
                </a14:m>
                <a:endParaRPr lang="en-US" altLang="ko-KR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8AA698EB-AD87-01CB-ECA6-F2C5B85ED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278" y="6930094"/>
                <a:ext cx="3843991" cy="61792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FCD35CD-660C-51B0-C4F6-96BC67567F68}"/>
              </a:ext>
            </a:extLst>
          </p:cNvPr>
          <p:cNvSpPr txBox="1"/>
          <p:nvPr/>
        </p:nvSpPr>
        <p:spPr>
          <a:xfrm>
            <a:off x="1536894" y="11802629"/>
            <a:ext cx="3021859" cy="26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 Power 0.5 Nose Cone Design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2F7AE1-2A82-0740-CB12-6AA7A2005E03}"/>
              </a:ext>
            </a:extLst>
          </p:cNvPr>
          <p:cNvGrpSpPr/>
          <p:nvPr/>
        </p:nvGrpSpPr>
        <p:grpSpPr>
          <a:xfrm>
            <a:off x="270199" y="20219515"/>
            <a:ext cx="5121860" cy="2345641"/>
            <a:chOff x="5127393" y="25722905"/>
            <a:chExt cx="5121860" cy="234564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A23829-5344-2851-E4C5-F7338985F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4513" y="25722905"/>
              <a:ext cx="4624740" cy="2345641"/>
            </a:xfrm>
            <a:prstGeom prst="rect">
              <a:avLst/>
            </a:prstGeom>
          </p:spPr>
        </p:pic>
        <p:sp>
          <p:nvSpPr>
            <p:cNvPr id="22" name="오른쪽 대괄호 21">
              <a:extLst>
                <a:ext uri="{FF2B5EF4-FFF2-40B4-BE49-F238E27FC236}">
                  <a16:creationId xmlns:a16="http://schemas.microsoft.com/office/drawing/2014/main" id="{7D02C55C-371F-FC75-306F-EF38508C3AF5}"/>
                </a:ext>
              </a:extLst>
            </p:cNvPr>
            <p:cNvSpPr/>
            <p:nvPr/>
          </p:nvSpPr>
          <p:spPr>
            <a:xfrm flipH="1">
              <a:off x="8915549" y="25777343"/>
              <a:ext cx="157216" cy="2112211"/>
            </a:xfrm>
            <a:prstGeom prst="rightBracket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5B90DB-FBEF-E4A8-B4CF-B7169A25C517}"/>
                </a:ext>
              </a:extLst>
            </p:cNvPr>
            <p:cNvSpPr txBox="1"/>
            <p:nvPr/>
          </p:nvSpPr>
          <p:spPr>
            <a:xfrm>
              <a:off x="6735273" y="26709404"/>
              <a:ext cx="4687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2513mm</a:t>
              </a:r>
              <a:endParaRPr lang="ko-KR" altLang="en-US" sz="6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A81B97-FBCC-D7B5-9931-24B3D756111F}"/>
                </a:ext>
              </a:extLst>
            </p:cNvPr>
            <p:cNvSpPr txBox="1"/>
            <p:nvPr/>
          </p:nvSpPr>
          <p:spPr>
            <a:xfrm>
              <a:off x="8475170" y="26709404"/>
              <a:ext cx="5091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2426mm</a:t>
              </a:r>
              <a:endParaRPr lang="ko-KR" altLang="en-US" sz="600" b="1" dirty="0"/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6C4371E1-62A1-140B-BEC7-CFF48A4A5F7F}"/>
                </a:ext>
              </a:extLst>
            </p:cNvPr>
            <p:cNvSpPr/>
            <p:nvPr/>
          </p:nvSpPr>
          <p:spPr>
            <a:xfrm flipH="1">
              <a:off x="5539370" y="25777343"/>
              <a:ext cx="157216" cy="1954695"/>
            </a:xfrm>
            <a:prstGeom prst="rightBracket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C70F43-AB6D-D1D6-3327-E70F3EEC664E}"/>
                </a:ext>
              </a:extLst>
            </p:cNvPr>
            <p:cNvSpPr txBox="1"/>
            <p:nvPr/>
          </p:nvSpPr>
          <p:spPr>
            <a:xfrm>
              <a:off x="5127393" y="26709404"/>
              <a:ext cx="4687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2194mm</a:t>
              </a:r>
              <a:endParaRPr lang="ko-KR" altLang="en-US" sz="600" b="1" dirty="0"/>
            </a:p>
          </p:txBody>
        </p:sp>
        <p:sp>
          <p:nvSpPr>
            <p:cNvPr id="28" name="오른쪽 대괄호 27">
              <a:extLst>
                <a:ext uri="{FF2B5EF4-FFF2-40B4-BE49-F238E27FC236}">
                  <a16:creationId xmlns:a16="http://schemas.microsoft.com/office/drawing/2014/main" id="{3972A2F7-880E-2DC2-F690-AE0340CD6C15}"/>
                </a:ext>
              </a:extLst>
            </p:cNvPr>
            <p:cNvSpPr/>
            <p:nvPr/>
          </p:nvSpPr>
          <p:spPr>
            <a:xfrm flipH="1">
              <a:off x="7174000" y="25777344"/>
              <a:ext cx="157216" cy="2216632"/>
            </a:xfrm>
            <a:prstGeom prst="rightBracket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05B7AA4A-A81D-C366-05B0-BC71D85E8C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1116" y="22887659"/>
            <a:ext cx="4624740" cy="128595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764BCC-FE6B-1373-2B9B-7FB22E3A162F}"/>
              </a:ext>
            </a:extLst>
          </p:cNvPr>
          <p:cNvGrpSpPr/>
          <p:nvPr/>
        </p:nvGrpSpPr>
        <p:grpSpPr>
          <a:xfrm>
            <a:off x="5829761" y="3900607"/>
            <a:ext cx="3734575" cy="2921322"/>
            <a:chOff x="7059937" y="6122099"/>
            <a:chExt cx="3396297" cy="2816011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6C7EE8F6-24E6-4075-DDB7-A929C552C49B}"/>
                </a:ext>
              </a:extLst>
            </p:cNvPr>
            <p:cNvSpPr txBox="1"/>
            <p:nvPr/>
          </p:nvSpPr>
          <p:spPr>
            <a:xfrm>
              <a:off x="7333967" y="8674605"/>
              <a:ext cx="3021859" cy="26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1. Separation Phenomenon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022FA27-2684-68DB-9813-26414EBD9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059937" y="6122099"/>
              <a:ext cx="3396297" cy="2456109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9E1939-B522-12A8-EEF9-BEF73B50CE18}"/>
              </a:ext>
            </a:extLst>
          </p:cNvPr>
          <p:cNvGrpSpPr/>
          <p:nvPr/>
        </p:nvGrpSpPr>
        <p:grpSpPr>
          <a:xfrm>
            <a:off x="863280" y="12557377"/>
            <a:ext cx="6687039" cy="2692237"/>
            <a:chOff x="2740145" y="14315927"/>
            <a:chExt cx="6687039" cy="269223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952FB12-44F7-AC01-9F7A-154E4DDE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829806" y="14627893"/>
              <a:ext cx="6047458" cy="238027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5DCECA-1242-CAFD-6094-C068E60C0715}"/>
                </a:ext>
              </a:extLst>
            </p:cNvPr>
            <p:cNvSpPr txBox="1"/>
            <p:nvPr/>
          </p:nvSpPr>
          <p:spPr>
            <a:xfrm>
              <a:off x="2740145" y="14315927"/>
              <a:ext cx="66870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 1. Lift-to-Drag Ratio and Drag Coefficient of NACA Airfoil at Different Angles of Attack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05" name="그림 1104" descr="스크린샷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4BA2B1E-D31F-251D-6432-0CE093BE4A66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t="17454" r="11944" b="19211"/>
          <a:stretch/>
        </p:blipFill>
        <p:spPr>
          <a:xfrm>
            <a:off x="5609454" y="28114876"/>
            <a:ext cx="4506756" cy="1698516"/>
          </a:xfrm>
          <a:prstGeom prst="rect">
            <a:avLst/>
          </a:prstGeom>
        </p:spPr>
      </p:pic>
      <p:pic>
        <p:nvPicPr>
          <p:cNvPr id="1107" name="그림 1106" descr="스크린샷, 텍스트, 컴퓨터, 직사각형이(가) 표시된 사진&#10;&#10;자동 생성된 설명">
            <a:extLst>
              <a:ext uri="{FF2B5EF4-FFF2-40B4-BE49-F238E27FC236}">
                <a16:creationId xmlns:a16="http://schemas.microsoft.com/office/drawing/2014/main" id="{08CB1004-4631-C0E0-AF8D-FE649CE2DA2E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6" t="28417" r="13661" b="15646"/>
          <a:stretch/>
        </p:blipFill>
        <p:spPr>
          <a:xfrm>
            <a:off x="535873" y="28155942"/>
            <a:ext cx="4764570" cy="1702902"/>
          </a:xfrm>
          <a:prstGeom prst="rect">
            <a:avLst/>
          </a:prstGeom>
        </p:spPr>
      </p:pic>
      <p:sp>
        <p:nvSpPr>
          <p:cNvPr id="1108" name="TextBox 1107">
            <a:extLst>
              <a:ext uri="{FF2B5EF4-FFF2-40B4-BE49-F238E27FC236}">
                <a16:creationId xmlns:a16="http://schemas.microsoft.com/office/drawing/2014/main" id="{5BD1F30E-9DBA-ADAF-66C1-6099B7433AE1}"/>
              </a:ext>
            </a:extLst>
          </p:cNvPr>
          <p:cNvSpPr txBox="1"/>
          <p:nvPr/>
        </p:nvSpPr>
        <p:spPr>
          <a:xfrm>
            <a:off x="3284662" y="29837033"/>
            <a:ext cx="4062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8. Surface Mesh (Left), Volume Mesh (Right)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0E918418-76AE-3AA3-10CD-41110EA5DC8B}"/>
              </a:ext>
            </a:extLst>
          </p:cNvPr>
          <p:cNvSpPr txBox="1"/>
          <p:nvPr/>
        </p:nvSpPr>
        <p:spPr>
          <a:xfrm>
            <a:off x="6321002" y="27921053"/>
            <a:ext cx="4062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7. Mesh Convergence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 descr="텍스트, 아동 미술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F831B70B-3B98-CBFD-7367-14984B794D1A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8" b="600"/>
          <a:stretch/>
        </p:blipFill>
        <p:spPr>
          <a:xfrm>
            <a:off x="10967113" y="8490299"/>
            <a:ext cx="3205623" cy="2257184"/>
          </a:xfrm>
          <a:prstGeom prst="rect">
            <a:avLst/>
          </a:prstGeom>
        </p:spPr>
      </p:pic>
      <p:pic>
        <p:nvPicPr>
          <p:cNvPr id="9" name="그림 8" descr="바퀴, 스크린샷이(가) 표시된 사진&#10;&#10;자동 생성된 설명">
            <a:extLst>
              <a:ext uri="{FF2B5EF4-FFF2-40B4-BE49-F238E27FC236}">
                <a16:creationId xmlns:a16="http://schemas.microsoft.com/office/drawing/2014/main" id="{8BB43DDC-6B8B-B3F5-EE81-429388DD0A99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50" b="90"/>
          <a:stretch/>
        </p:blipFill>
        <p:spPr>
          <a:xfrm>
            <a:off x="10947224" y="10751989"/>
            <a:ext cx="3205623" cy="2398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표 120">
                <a:extLst>
                  <a:ext uri="{FF2B5EF4-FFF2-40B4-BE49-F238E27FC236}">
                    <a16:creationId xmlns:a16="http://schemas.microsoft.com/office/drawing/2014/main" id="{410122FC-EE34-F54B-2DD2-B3F047AED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216012"/>
                  </p:ext>
                </p:extLst>
              </p:nvPr>
            </p:nvGraphicFramePr>
            <p:xfrm>
              <a:off x="11222829" y="26879912"/>
              <a:ext cx="3394476" cy="224472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29916">
                      <a:extLst>
                        <a:ext uri="{9D8B030D-6E8A-4147-A177-3AD203B41FA5}">
                          <a16:colId xmlns:a16="http://schemas.microsoft.com/office/drawing/2014/main" val="1627792287"/>
                        </a:ext>
                      </a:extLst>
                    </a:gridCol>
                    <a:gridCol w="1764560">
                      <a:extLst>
                        <a:ext uri="{9D8B030D-6E8A-4147-A177-3AD203B41FA5}">
                          <a16:colId xmlns:a16="http://schemas.microsoft.com/office/drawing/2014/main" val="1499280312"/>
                        </a:ext>
                      </a:extLst>
                    </a:gridCol>
                  </a:tblGrid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Power [KW]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8.6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71425622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Torque [Nm]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33.9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8396229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kern="100" spc="20" smtClean="0">
                                  <a:effectLst/>
                                  <a:latin typeface="Cambria Math" panose="02040503050406030204" pitchFamily="18" charset="0"/>
                                  <a:ea typeface="나눔명조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 [rad/s]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254.59 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075358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Wheel Radius [m]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0.115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6683809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kern="100" spc="2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kern="100" spc="2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ko-KR" sz="1400" b="1" i="1" kern="100" spc="2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  <m:r>
                                  <a:rPr lang="en-US" altLang="ko-KR" sz="1400" b="1" i="1" kern="100" spc="2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ko-KR" sz="1400" b="1" i="1" kern="100" spc="2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kern="100" spc="2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ko-KR" sz="1400" b="1" i="1" kern="100" spc="2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17:50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83848000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kern="100" spc="20" smtClean="0">
                                  <a:effectLst/>
                                  <a:latin typeface="Cambria Math" panose="02040503050406030204" pitchFamily="18" charset="0"/>
                                  <a:ea typeface="나눔명조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oMath>
                          </a14:m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 [kg]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9520471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kern="100" spc="2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kern="100" spc="2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ko-KR" sz="1400" b="1" i="1" kern="100" spc="2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  <m:r>
                                  <a:rPr lang="en-US" altLang="ko-KR" sz="1400" b="1" i="0" kern="100" spc="2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r>
                                  <a:rPr lang="en-US" altLang="ko-KR" sz="1400" b="1" i="0" kern="100" spc="2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𝐟𝐫𝐢𝐜𝐭𝐢𝐨𝐧</m:t>
                                </m:r>
                                <m:r>
                                  <a:rPr lang="en-US" altLang="ko-KR" sz="1400" b="1" i="0" kern="100" spc="2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1400" b="1" i="0" kern="100" spc="2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𝐥𝐨𝐬𝐬</m:t>
                                </m:r>
                              </m:oMath>
                            </m:oMathPara>
                          </a14:m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0.7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68403072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kern="100" spc="20" dirty="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kern="100" spc="20" dirty="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ko-KR" sz="1400" b="1" i="1" kern="100" spc="20" dirty="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  <m:r>
                                  <a:rPr lang="en-US" altLang="ko-KR" sz="1400" b="1" i="1" kern="100" spc="20" dirty="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r>
                                  <a:rPr lang="en-US" altLang="ko-KR" sz="1400" b="1" i="0" kern="100" spc="20" dirty="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𝐜𝐢𝐫𝐜𝐮𝐢𝐭</m:t>
                                </m:r>
                                <m:r>
                                  <a:rPr lang="en-US" altLang="ko-KR" sz="1400" b="1" i="0" kern="100" spc="20" dirty="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1400" b="1" i="0" kern="100" spc="20" dirty="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𝐥𝐨𝐬𝐬</m:t>
                                </m:r>
                              </m:oMath>
                            </m:oMathPara>
                          </a14:m>
                          <a:endParaRPr lang="ko-KR" sz="1400" b="1" i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489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표 120">
                <a:extLst>
                  <a:ext uri="{FF2B5EF4-FFF2-40B4-BE49-F238E27FC236}">
                    <a16:creationId xmlns:a16="http://schemas.microsoft.com/office/drawing/2014/main" id="{410122FC-EE34-F54B-2DD2-B3F047AED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216012"/>
                  </p:ext>
                </p:extLst>
              </p:nvPr>
            </p:nvGraphicFramePr>
            <p:xfrm>
              <a:off x="11222829" y="26879912"/>
              <a:ext cx="3394476" cy="224472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29916">
                      <a:extLst>
                        <a:ext uri="{9D8B030D-6E8A-4147-A177-3AD203B41FA5}">
                          <a16:colId xmlns:a16="http://schemas.microsoft.com/office/drawing/2014/main" val="1627792287"/>
                        </a:ext>
                      </a:extLst>
                    </a:gridCol>
                    <a:gridCol w="1764560">
                      <a:extLst>
                        <a:ext uri="{9D8B030D-6E8A-4147-A177-3AD203B41FA5}">
                          <a16:colId xmlns:a16="http://schemas.microsoft.com/office/drawing/2014/main" val="1499280312"/>
                        </a:ext>
                      </a:extLst>
                    </a:gridCol>
                  </a:tblGrid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Power [KW]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8.6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71425622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Torque [Nm]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33.9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8396229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t="-206522" r="-108989" b="-5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254.59 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075358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Wheel Radius [m]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0.115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6683809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t="-408696" r="-108989" b="-3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17:50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83848000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t="-508696" r="-108989" b="-2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9520471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t="-608696" r="-1089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0.7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68403072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t="-708696" r="-108989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4897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E1D1C4BC-F525-BF1C-8460-D7C57F1F07EF}"/>
                  </a:ext>
                </a:extLst>
              </p:cNvPr>
              <p:cNvSpPr txBox="1"/>
              <p:nvPr/>
            </p:nvSpPr>
            <p:spPr>
              <a:xfrm>
                <a:off x="10894826" y="29243081"/>
                <a:ext cx="3902700" cy="70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𝑡h𝑟𝑢𝑠𝑡</m:t>
                          </m:r>
                        </m:sub>
                      </m:sSub>
                      <m:r>
                        <a:rPr lang="en-US" altLang="ko-KR" sz="1700" b="0" i="1" smtClean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𝑇</m:t>
                          </m:r>
                        </m:num>
                        <m:den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𝑅</m:t>
                          </m:r>
                        </m:den>
                      </m:f>
                      <m:r>
                        <a:rPr lang="en-US" altLang="ko-KR" sz="1700" b="0" i="1" smtClean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×</m:t>
                      </m:r>
                      <m:f>
                        <m:fPr>
                          <m:ctrlP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700" b="0" i="1" smtClean="0"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700" b="0" i="1" smtClean="0"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altLang="ko-KR" sz="1700" b="0" i="1" smtClean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×</m:t>
                      </m:r>
                      <m:sSub>
                        <m:sSubPr>
                          <m:ctrlP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𝑙</m:t>
                          </m:r>
                        </m:sub>
                      </m:sSub>
                      <m:r>
                        <a:rPr lang="en-US" altLang="ko-KR" sz="1700" b="0" i="1" smtClean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×</m:t>
                      </m:r>
                      <m:sSub>
                        <m:sSubPr>
                          <m:ctrlP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𝑙</m:t>
                          </m:r>
                        </m:sub>
                      </m:sSub>
                      <m:r>
                        <a:rPr lang="en-US" altLang="ko-KR" sz="1700" b="0" i="1" smtClean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=515.87[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𝑁</m:t>
                      </m:r>
                      <m:r>
                        <a:rPr lang="en-US" altLang="ko-KR" sz="1700" b="0" i="1" smtClean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]</m:t>
                      </m:r>
                    </m:oMath>
                  </m:oMathPara>
                </a14:m>
                <a:endParaRPr lang="en-US" altLang="ko-KR" sz="17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E1D1C4BC-F525-BF1C-8460-D7C57F1F0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826" y="29243081"/>
                <a:ext cx="3902700" cy="7047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9" name="TextBox 1028">
            <a:extLst>
              <a:ext uri="{FF2B5EF4-FFF2-40B4-BE49-F238E27FC236}">
                <a16:creationId xmlns:a16="http://schemas.microsoft.com/office/drawing/2014/main" id="{4FF46018-99A6-F86F-47E5-97F18BD95B19}"/>
              </a:ext>
            </a:extLst>
          </p:cNvPr>
          <p:cNvSpPr txBox="1"/>
          <p:nvPr/>
        </p:nvSpPr>
        <p:spPr>
          <a:xfrm>
            <a:off x="11222829" y="26579246"/>
            <a:ext cx="3837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5. DIY Car Spec Sheet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18A8848F-EA93-6E40-E73F-41E0171931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7884543"/>
                  </p:ext>
                </p:extLst>
              </p:nvPr>
            </p:nvGraphicFramePr>
            <p:xfrm>
              <a:off x="5601937" y="23553005"/>
              <a:ext cx="4787100" cy="7143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926">
                      <a:extLst>
                        <a:ext uri="{9D8B030D-6E8A-4147-A177-3AD203B41FA5}">
                          <a16:colId xmlns:a16="http://schemas.microsoft.com/office/drawing/2014/main" val="1627792287"/>
                        </a:ext>
                      </a:extLst>
                    </a:gridCol>
                    <a:gridCol w="1140588">
                      <a:extLst>
                        <a:ext uri="{9D8B030D-6E8A-4147-A177-3AD203B41FA5}">
                          <a16:colId xmlns:a16="http://schemas.microsoft.com/office/drawing/2014/main" val="1499280312"/>
                        </a:ext>
                      </a:extLst>
                    </a:gridCol>
                    <a:gridCol w="1440538">
                      <a:extLst>
                        <a:ext uri="{9D8B030D-6E8A-4147-A177-3AD203B41FA5}">
                          <a16:colId xmlns:a16="http://schemas.microsoft.com/office/drawing/2014/main" val="2224463281"/>
                        </a:ext>
                      </a:extLst>
                    </a:gridCol>
                    <a:gridCol w="1220048">
                      <a:extLst>
                        <a:ext uri="{9D8B030D-6E8A-4147-A177-3AD203B41FA5}">
                          <a16:colId xmlns:a16="http://schemas.microsoft.com/office/drawing/2014/main" val="1133927721"/>
                        </a:ext>
                      </a:extLst>
                    </a:gridCol>
                  </a:tblGrid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Original Model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Advanced Model 1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Advanced Model 2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1425622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kern="100" spc="2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  <m:r>
                                  <a:rPr lang="en-US" altLang="ko-KR" sz="1400" b="1" i="0" kern="100" spc="2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ko-KR" sz="1400" b="1" i="1" kern="100" spc="20" dirty="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1" i="1" kern="100" spc="20" dirty="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e>
                                  <m:sup>
                                    <m:r>
                                      <a:rPr lang="en-US" altLang="ko-KR" sz="1400" b="1" i="1" kern="100" spc="20" dirty="0" smtClean="0">
                                        <a:effectLst/>
                                        <a:latin typeface="Cambria Math" panose="02040503050406030204" pitchFamily="18" charset="0"/>
                                        <a:ea typeface="나눔명조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ko-KR" sz="1400" b="1" i="1" kern="100" spc="20" dirty="0" smtClean="0">
                                    <a:effectLst/>
                                    <a:latin typeface="Cambria Math" panose="02040503050406030204" pitchFamily="18" charset="0"/>
                                    <a:ea typeface="나눔명조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0.40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0.385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83962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18A8848F-EA93-6E40-E73F-41E0171931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7884543"/>
                  </p:ext>
                </p:extLst>
              </p:nvPr>
            </p:nvGraphicFramePr>
            <p:xfrm>
              <a:off x="5601937" y="23553005"/>
              <a:ext cx="4787100" cy="7143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926">
                      <a:extLst>
                        <a:ext uri="{9D8B030D-6E8A-4147-A177-3AD203B41FA5}">
                          <a16:colId xmlns:a16="http://schemas.microsoft.com/office/drawing/2014/main" val="1627792287"/>
                        </a:ext>
                      </a:extLst>
                    </a:gridCol>
                    <a:gridCol w="1140588">
                      <a:extLst>
                        <a:ext uri="{9D8B030D-6E8A-4147-A177-3AD203B41FA5}">
                          <a16:colId xmlns:a16="http://schemas.microsoft.com/office/drawing/2014/main" val="1499280312"/>
                        </a:ext>
                      </a:extLst>
                    </a:gridCol>
                    <a:gridCol w="1440538">
                      <a:extLst>
                        <a:ext uri="{9D8B030D-6E8A-4147-A177-3AD203B41FA5}">
                          <a16:colId xmlns:a16="http://schemas.microsoft.com/office/drawing/2014/main" val="2224463281"/>
                        </a:ext>
                      </a:extLst>
                    </a:gridCol>
                    <a:gridCol w="1220048">
                      <a:extLst>
                        <a:ext uri="{9D8B030D-6E8A-4147-A177-3AD203B41FA5}">
                          <a16:colId xmlns:a16="http://schemas.microsoft.com/office/drawing/2014/main" val="1133927721"/>
                        </a:ext>
                      </a:extLst>
                    </a:gridCol>
                  </a:tblGrid>
                  <a:tr h="433769"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Original Model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Advanced Model 1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1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Advanced Model 2</a:t>
                          </a:r>
                          <a:endParaRPr lang="ko-KR" sz="1400" b="1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1425622"/>
                      </a:ext>
                    </a:extLst>
                  </a:tr>
                  <a:tr h="2805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t="-176087" r="-386420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0.40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0.385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 latinLnBrk="0">
                            <a:lnSpc>
                              <a:spcPct val="105000"/>
                            </a:lnSpc>
                          </a:pPr>
                          <a:r>
                            <a:rPr lang="en-US" altLang="ko-KR" sz="1400" b="0" kern="100" spc="20" dirty="0">
                              <a:effectLst/>
                              <a:latin typeface="Times New Roman" panose="02020603050405020304" pitchFamily="18" charset="0"/>
                              <a:ea typeface="나눔명조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ko-KR" sz="1400" b="0" kern="100" spc="20" dirty="0">
                            <a:effectLst/>
                            <a:latin typeface="Times New Roman" panose="02020603050405020304" pitchFamily="18" charset="0"/>
                            <a:ea typeface="나눔명조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83962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8FFBEAC-8FDB-C6BD-3123-7530E0D36478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21" r="36851" b="2529"/>
          <a:stretch/>
        </p:blipFill>
        <p:spPr>
          <a:xfrm>
            <a:off x="14152847" y="10769967"/>
            <a:ext cx="3248188" cy="2348329"/>
          </a:xfrm>
          <a:prstGeom prst="rect">
            <a:avLst/>
          </a:prstGeom>
        </p:spPr>
      </p:pic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A90DCCF-56E5-8875-424B-2DDE28B143D7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00" b="-957"/>
          <a:stretch/>
        </p:blipFill>
        <p:spPr>
          <a:xfrm>
            <a:off x="14347099" y="8494789"/>
            <a:ext cx="2837021" cy="2257200"/>
          </a:xfrm>
          <a:prstGeom prst="rect">
            <a:avLst/>
          </a:prstGeom>
        </p:spPr>
      </p:pic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AF98273A-DC62-2D3B-0862-74193B481DFC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0" r="37287" b="11444"/>
          <a:stretch/>
        </p:blipFill>
        <p:spPr>
          <a:xfrm>
            <a:off x="17401035" y="10737189"/>
            <a:ext cx="3747104" cy="2346882"/>
          </a:xfrm>
          <a:prstGeom prst="rect">
            <a:avLst/>
          </a:prstGeom>
        </p:spPr>
      </p:pic>
      <p:pic>
        <p:nvPicPr>
          <p:cNvPr id="50" name="그림 49" descr="아동 미술, 스크린샷, 도표이(가) 표시된 사진&#10;&#10;자동 생성된 설명">
            <a:extLst>
              <a:ext uri="{FF2B5EF4-FFF2-40B4-BE49-F238E27FC236}">
                <a16:creationId xmlns:a16="http://schemas.microsoft.com/office/drawing/2014/main" id="{7B9C2A73-53AC-632A-9BB2-09553913AFB5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8296" b="108"/>
          <a:stretch/>
        </p:blipFill>
        <p:spPr>
          <a:xfrm>
            <a:off x="17888045" y="8478903"/>
            <a:ext cx="2837022" cy="215051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0B29F53-4EAF-7ADD-F256-8D8C91D8605A}"/>
              </a:ext>
            </a:extLst>
          </p:cNvPr>
          <p:cNvSpPr txBox="1"/>
          <p:nvPr/>
        </p:nvSpPr>
        <p:spPr>
          <a:xfrm>
            <a:off x="12639508" y="13107393"/>
            <a:ext cx="6626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9. Velocity </a:t>
            </a:r>
            <a:r>
              <a:rPr lang="en-US" altLang="ko-KR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pathlines</a:t>
            </a:r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Pressure Contour of Models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2ADDE9F-D0E5-B78B-602D-199472F88CCB}"/>
              </a:ext>
            </a:extLst>
          </p:cNvPr>
          <p:cNvGrpSpPr/>
          <p:nvPr/>
        </p:nvGrpSpPr>
        <p:grpSpPr>
          <a:xfrm>
            <a:off x="11293387" y="17088430"/>
            <a:ext cx="9463292" cy="2518188"/>
            <a:chOff x="11319903" y="17260093"/>
            <a:chExt cx="9463292" cy="2518188"/>
          </a:xfrm>
        </p:grpSpPr>
        <p:pic>
          <p:nvPicPr>
            <p:cNvPr id="11" name="그림 10" descr="텍스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B1567D6D-A28B-6E8E-12DA-45BB54127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22212" b="563"/>
            <a:stretch/>
          </p:blipFill>
          <p:spPr>
            <a:xfrm>
              <a:off x="11319903" y="17269195"/>
              <a:ext cx="3229180" cy="2246043"/>
            </a:xfrm>
            <a:prstGeom prst="rect">
              <a:avLst/>
            </a:prstGeom>
          </p:spPr>
        </p:pic>
        <p:pic>
          <p:nvPicPr>
            <p:cNvPr id="40" name="그림 39" descr="텍스트, 스크린샷, 다채로움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AA5F791-17EE-F6F4-CEEB-7F57D6391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0" t="10134" r="44191" b="13116"/>
            <a:stretch/>
          </p:blipFill>
          <p:spPr>
            <a:xfrm>
              <a:off x="14687199" y="17260093"/>
              <a:ext cx="3024685" cy="2246400"/>
            </a:xfrm>
            <a:prstGeom prst="rect">
              <a:avLst/>
            </a:prstGeom>
          </p:spPr>
        </p:pic>
        <p:pic>
          <p:nvPicPr>
            <p:cNvPr id="13" name="그림 12" descr="텍스트, 스크린샷, 다채로움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F3F1FE8B-D815-8FFD-59AE-B193ECC4B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782" b="1841"/>
            <a:stretch/>
          </p:blipFill>
          <p:spPr>
            <a:xfrm>
              <a:off x="17829918" y="17264278"/>
              <a:ext cx="2953277" cy="2246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3BA6E4-2857-724E-9CE0-164558935B6B}"/>
                </a:ext>
              </a:extLst>
            </p:cNvPr>
            <p:cNvSpPr txBox="1"/>
            <p:nvPr/>
          </p:nvSpPr>
          <p:spPr>
            <a:xfrm>
              <a:off x="13426553" y="19516671"/>
              <a:ext cx="5272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11. Rear Cowl Velocity Contour (Original, Advanced 1, Advanced 2) 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6A4C95B-44AA-2218-7DF4-D3DA99CFCE5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504208" y="25172231"/>
            <a:ext cx="3696000" cy="2772000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C62A4B2-ACC6-1B48-66ED-E04F79FAA225}"/>
              </a:ext>
            </a:extLst>
          </p:cNvPr>
          <p:cNvGrpSpPr/>
          <p:nvPr/>
        </p:nvGrpSpPr>
        <p:grpSpPr>
          <a:xfrm>
            <a:off x="10613631" y="13474328"/>
            <a:ext cx="5272133" cy="2631652"/>
            <a:chOff x="10994635" y="13474259"/>
            <a:chExt cx="5272133" cy="263165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C8C4E7-961D-F2CA-0859-A1FDE635E789}"/>
                </a:ext>
              </a:extLst>
            </p:cNvPr>
            <p:cNvSpPr txBox="1"/>
            <p:nvPr/>
          </p:nvSpPr>
          <p:spPr>
            <a:xfrm>
              <a:off x="10994635" y="15844301"/>
              <a:ext cx="5272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10. Drag Force and Drag Coefficient 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D4FE3F3-81D8-2A7A-95D6-A3D99ADD0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l="5910" r="6121" b="-480"/>
            <a:stretch/>
          </p:blipFill>
          <p:spPr>
            <a:xfrm>
              <a:off x="11413320" y="13474259"/>
              <a:ext cx="4434765" cy="235532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B98F4E-AC68-2FED-5977-3356332284BF}"/>
                  </a:ext>
                </a:extLst>
              </p:cNvPr>
              <p:cNvSpPr txBox="1"/>
              <p:nvPr/>
            </p:nvSpPr>
            <p:spPr>
              <a:xfrm>
                <a:off x="11085009" y="19572981"/>
                <a:ext cx="9824295" cy="679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By adding an air vent shape, fast-flowing fluid through a narrow passage cools the electronic device with lower temperature fluid.   (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2.5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𝑚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/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𝑠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→</m:t>
                    </m:r>
                    <m:r>
                      <a:rPr lang="en-US" altLang="ko-KR" sz="17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10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𝑚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/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𝑠</m:t>
                    </m:r>
                    <m:r>
                      <a:rPr lang="en-US" altLang="ko-KR" sz="17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→16</m:t>
                    </m:r>
                    <m:r>
                      <m:rPr>
                        <m:sty m:val="p"/>
                      </m:rPr>
                      <a:rPr lang="en-US" altLang="ko-KR" sz="17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m</m:t>
                    </m:r>
                    <m:r>
                      <a:rPr lang="en-US" altLang="ko-KR" sz="17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/</m:t>
                    </m:r>
                    <m:r>
                      <m:rPr>
                        <m:sty m:val="p"/>
                      </m:rPr>
                      <a:rPr lang="en-US" altLang="ko-KR" sz="17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s</m:t>
                    </m:r>
                    <m:r>
                      <a:rPr lang="en-US" altLang="ko-KR" sz="17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)</m:t>
                    </m:r>
                  </m:oMath>
                </a14:m>
                <a:endParaRPr lang="en-US" altLang="ko-KR" sz="17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B98F4E-AC68-2FED-5977-335633228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009" y="19572981"/>
                <a:ext cx="9824295" cy="679225"/>
              </a:xfrm>
              <a:prstGeom prst="rect">
                <a:avLst/>
              </a:prstGeom>
              <a:blipFill>
                <a:blip r:embed="rId38"/>
                <a:stretch>
                  <a:fillRect l="-310" r="-434" b="-12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E321519B-DBEE-40B8-5118-C26125F093A4}"/>
              </a:ext>
            </a:extLst>
          </p:cNvPr>
          <p:cNvSpPr/>
          <p:nvPr/>
        </p:nvSpPr>
        <p:spPr>
          <a:xfrm rot="593314">
            <a:off x="12187238" y="18278566"/>
            <a:ext cx="1119184" cy="39278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40CFBA3-BA16-0471-E77A-0A04D03A0B7D}"/>
              </a:ext>
            </a:extLst>
          </p:cNvPr>
          <p:cNvCxnSpPr>
            <a:cxnSpLocks/>
            <a:stCxn id="86" idx="4"/>
            <a:endCxn id="101" idx="0"/>
          </p:cNvCxnSpPr>
          <p:nvPr/>
        </p:nvCxnSpPr>
        <p:spPr>
          <a:xfrm>
            <a:off x="12713103" y="18668430"/>
            <a:ext cx="1708" cy="3489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9789D7D-9FF7-7636-1A56-C0D930C5C932}"/>
              </a:ext>
            </a:extLst>
          </p:cNvPr>
          <p:cNvSpPr txBox="1"/>
          <p:nvPr/>
        </p:nvSpPr>
        <p:spPr>
          <a:xfrm>
            <a:off x="11960744" y="19017387"/>
            <a:ext cx="15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Electronic device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EC57F9F-A7B0-F285-915E-2848BA431417}"/>
              </a:ext>
            </a:extLst>
          </p:cNvPr>
          <p:cNvSpPr/>
          <p:nvPr/>
        </p:nvSpPr>
        <p:spPr>
          <a:xfrm rot="593314">
            <a:off x="15967696" y="18191111"/>
            <a:ext cx="1119184" cy="39278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9AB15E1-EF52-7235-5AF8-E8246F7DF3BA}"/>
              </a:ext>
            </a:extLst>
          </p:cNvPr>
          <p:cNvCxnSpPr>
            <a:cxnSpLocks/>
            <a:stCxn id="109" idx="4"/>
            <a:endCxn id="114" idx="0"/>
          </p:cNvCxnSpPr>
          <p:nvPr/>
        </p:nvCxnSpPr>
        <p:spPr>
          <a:xfrm>
            <a:off x="16493561" y="18580975"/>
            <a:ext cx="0" cy="4548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A629089-8F12-E406-825A-40EAE3682E37}"/>
              </a:ext>
            </a:extLst>
          </p:cNvPr>
          <p:cNvSpPr txBox="1"/>
          <p:nvPr/>
        </p:nvSpPr>
        <p:spPr>
          <a:xfrm>
            <a:off x="15739494" y="19035832"/>
            <a:ext cx="15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Electronic device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F508422-5769-1F97-968A-68EBE2B89B8D}"/>
              </a:ext>
            </a:extLst>
          </p:cNvPr>
          <p:cNvSpPr/>
          <p:nvPr/>
        </p:nvSpPr>
        <p:spPr>
          <a:xfrm rot="593314">
            <a:off x="18952295" y="18095995"/>
            <a:ext cx="1119184" cy="39278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00ED18C-2448-BD0E-6255-157A81C874AF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>
            <a:off x="19478160" y="18485859"/>
            <a:ext cx="7451" cy="5203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92A79C2-0F54-F670-32BC-E34104468F34}"/>
              </a:ext>
            </a:extLst>
          </p:cNvPr>
          <p:cNvSpPr txBox="1"/>
          <p:nvPr/>
        </p:nvSpPr>
        <p:spPr>
          <a:xfrm>
            <a:off x="18731544" y="19006170"/>
            <a:ext cx="15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Electronic device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7CF65D2-42E9-57CA-78E9-310F92DAE211}"/>
              </a:ext>
            </a:extLst>
          </p:cNvPr>
          <p:cNvSpPr txBox="1"/>
          <p:nvPr/>
        </p:nvSpPr>
        <p:spPr>
          <a:xfrm>
            <a:off x="15547485" y="13387470"/>
            <a:ext cx="5622748" cy="2874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Drag force reduced by 21.1% for Advanced 1 model and by 43% for Advanced 2 model.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Drag Coefficient reduced by 17.7% and 21%.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RRH(Rear Roll Hoop) and front wheels caused the most drag, due to vortices in rear area.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Streamlined design for advanced models reduced the drag coefficient.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Reduced frontal area mostly contributed to reduction of drag force.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Air vent drag did not significantly impact overall drag.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30F447D-8543-F50C-23C6-1449C7CF20B5}"/>
              </a:ext>
            </a:extLst>
          </p:cNvPr>
          <p:cNvGrpSpPr/>
          <p:nvPr/>
        </p:nvGrpSpPr>
        <p:grpSpPr>
          <a:xfrm>
            <a:off x="5573906" y="20258745"/>
            <a:ext cx="4233340" cy="2880477"/>
            <a:chOff x="5573905" y="20258745"/>
            <a:chExt cx="4597667" cy="3065111"/>
          </a:xfrm>
        </p:grpSpPr>
        <p:pic>
          <p:nvPicPr>
            <p:cNvPr id="312" name="그림 311">
              <a:extLst>
                <a:ext uri="{FF2B5EF4-FFF2-40B4-BE49-F238E27FC236}">
                  <a16:creationId xmlns:a16="http://schemas.microsoft.com/office/drawing/2014/main" id="{92B0F178-2785-FE2A-F026-0D52913AC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5573905" y="20258745"/>
              <a:ext cx="4597667" cy="3065111"/>
            </a:xfrm>
            <a:prstGeom prst="rect">
              <a:avLst/>
            </a:prstGeom>
          </p:spPr>
        </p:pic>
        <p:cxnSp>
          <p:nvCxnSpPr>
            <p:cNvPr id="1034" name="직선 화살표 연결선 1033">
              <a:extLst>
                <a:ext uri="{FF2B5EF4-FFF2-40B4-BE49-F238E27FC236}">
                  <a16:creationId xmlns:a16="http://schemas.microsoft.com/office/drawing/2014/main" id="{2A6916C5-1B7E-EB0C-C2CE-285458B8042F}"/>
                </a:ext>
              </a:extLst>
            </p:cNvPr>
            <p:cNvCxnSpPr>
              <a:cxnSpLocks/>
              <a:endCxn id="1037" idx="2"/>
            </p:cNvCxnSpPr>
            <p:nvPr/>
          </p:nvCxnSpPr>
          <p:spPr>
            <a:xfrm flipV="1">
              <a:off x="8494823" y="21289172"/>
              <a:ext cx="859337" cy="4278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160B432A-BFB9-0089-2DC1-721E461327BA}"/>
                </a:ext>
              </a:extLst>
            </p:cNvPr>
            <p:cNvSpPr/>
            <p:nvPr/>
          </p:nvSpPr>
          <p:spPr>
            <a:xfrm>
              <a:off x="9029489" y="21023190"/>
              <a:ext cx="649340" cy="2659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Air Vent</a:t>
              </a:r>
              <a:endParaRPr lang="ko-KR" altLang="en-US" sz="800" b="1" dirty="0"/>
            </a:p>
          </p:txBody>
        </p:sp>
        <p:cxnSp>
          <p:nvCxnSpPr>
            <p:cNvPr id="1043" name="직선 화살표 연결선 1042">
              <a:extLst>
                <a:ext uri="{FF2B5EF4-FFF2-40B4-BE49-F238E27FC236}">
                  <a16:creationId xmlns:a16="http://schemas.microsoft.com/office/drawing/2014/main" id="{C160A336-AA6C-0825-23F7-30B28D9D7747}"/>
                </a:ext>
              </a:extLst>
            </p:cNvPr>
            <p:cNvCxnSpPr>
              <a:cxnSpLocks/>
              <a:endCxn id="1037" idx="2"/>
            </p:cNvCxnSpPr>
            <p:nvPr/>
          </p:nvCxnSpPr>
          <p:spPr>
            <a:xfrm flipH="1" flipV="1">
              <a:off x="9354160" y="21289172"/>
              <a:ext cx="185467" cy="9528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C28FFAF3-CAAB-CCB4-E8B3-10B60C8DBCB7}"/>
              </a:ext>
            </a:extLst>
          </p:cNvPr>
          <p:cNvSpPr txBox="1"/>
          <p:nvPr/>
        </p:nvSpPr>
        <p:spPr>
          <a:xfrm>
            <a:off x="11296046" y="25265240"/>
            <a:ext cx="5272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12. Wind Tunnel Experiment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8092E29-92EB-0A5B-3BDD-7AE832DE4D2D}"/>
              </a:ext>
            </a:extLst>
          </p:cNvPr>
          <p:cNvSpPr txBox="1"/>
          <p:nvPr/>
        </p:nvSpPr>
        <p:spPr>
          <a:xfrm>
            <a:off x="14723000" y="26536090"/>
            <a:ext cx="6425139" cy="345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The reduced drag (105[N])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is significant compared to the traction force of the vehicle (515.87[N]) in Table 5.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Reducing the projected area and drag coefficient resulted in decreased drag force.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Reduced drag can improve top speed and acceleration.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Safety device (RRH) regulations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limited drag force reduction up to 43%.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Adding air vents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improved cooling and motor efficiency.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Simulation time: 90min. Proper geometry and mesh generation are crucial (16-core process, 2.9 million cells).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B48B489-6089-A792-CCA9-D1FECA1DEDDD}"/>
              </a:ext>
            </a:extLst>
          </p:cNvPr>
          <p:cNvSpPr txBox="1"/>
          <p:nvPr/>
        </p:nvSpPr>
        <p:spPr>
          <a:xfrm>
            <a:off x="5601644" y="23302256"/>
            <a:ext cx="444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2. Projected Area of Models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6317966D-E67F-2792-25E3-0F58DE96E2EA}"/>
              </a:ext>
            </a:extLst>
          </p:cNvPr>
          <p:cNvSpPr/>
          <p:nvPr/>
        </p:nvSpPr>
        <p:spPr>
          <a:xfrm>
            <a:off x="18405610" y="360220"/>
            <a:ext cx="2160000" cy="21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 descr="폰트, 로고, 상징, 텍스트이(가) 표시된 사진&#10;&#10;자동 생성된 설명">
            <a:extLst>
              <a:ext uri="{FF2B5EF4-FFF2-40B4-BE49-F238E27FC236}">
                <a16:creationId xmlns:a16="http://schemas.microsoft.com/office/drawing/2014/main" id="{CD892B70-8CCB-B352-D23E-D7BA6101EF7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077" y="71987"/>
            <a:ext cx="2577620" cy="266650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2985E23-1667-FFE4-7F44-2CECC6A2907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84602" y="3984389"/>
            <a:ext cx="4799509" cy="3210428"/>
          </a:xfrm>
          <a:prstGeom prst="rect">
            <a:avLst/>
          </a:prstGeom>
        </p:spPr>
      </p:pic>
      <p:pic>
        <p:nvPicPr>
          <p:cNvPr id="60" name="그림 59" descr="스크린샷, 텍스트, 실내, 디자인이(가) 표시된 사진&#10;&#10;자동 생성된 설명">
            <a:extLst>
              <a:ext uri="{FF2B5EF4-FFF2-40B4-BE49-F238E27FC236}">
                <a16:creationId xmlns:a16="http://schemas.microsoft.com/office/drawing/2014/main" id="{BA20B26F-FF05-7FDC-7ED1-BF9F6A4D888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1010324" y="21241964"/>
            <a:ext cx="2896214" cy="2147801"/>
          </a:xfrm>
          <a:prstGeom prst="rect">
            <a:avLst/>
          </a:prstGeom>
        </p:spPr>
      </p:pic>
      <p:pic>
        <p:nvPicPr>
          <p:cNvPr id="63" name="그림 62" descr="비행기, 실내, 벽, 예술이(가) 표시된 사진&#10;&#10;자동 생성된 설명">
            <a:extLst>
              <a:ext uri="{FF2B5EF4-FFF2-40B4-BE49-F238E27FC236}">
                <a16:creationId xmlns:a16="http://schemas.microsoft.com/office/drawing/2014/main" id="{590710E7-04FC-8114-1425-F20FFB09F7A9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5269" b="8098"/>
          <a:stretch/>
        </p:blipFill>
        <p:spPr bwMode="auto">
          <a:xfrm>
            <a:off x="14029882" y="21815309"/>
            <a:ext cx="2898000" cy="1579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그림 66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FC581CCD-F52B-0BF1-6A0B-E8C85B0D9B5C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8026176" y="23288881"/>
            <a:ext cx="2480057" cy="2139657"/>
          </a:xfrm>
          <a:prstGeom prst="rect">
            <a:avLst/>
          </a:prstGeom>
        </p:spPr>
      </p:pic>
      <p:pic>
        <p:nvPicPr>
          <p:cNvPr id="68" name="그림 67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9B02EC96-E2BF-2646-10EA-ED46F80143B9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7266287" y="21070523"/>
            <a:ext cx="3755653" cy="1944309"/>
          </a:xfrm>
          <a:prstGeom prst="rect">
            <a:avLst/>
          </a:prstGeom>
        </p:spPr>
      </p:pic>
      <p:pic>
        <p:nvPicPr>
          <p:cNvPr id="71" name="그림 70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E29D778-6D28-26D5-F1CB-39CF3216A884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3091" r="1219"/>
          <a:stretch/>
        </p:blipFill>
        <p:spPr bwMode="auto">
          <a:xfrm>
            <a:off x="11016377" y="23482666"/>
            <a:ext cx="2898000" cy="1589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2" name="그림 71" descr="스크린샷, 수족관, 예술, 비행기이(가) 표시된 사진&#10;&#10;자동 생성된 설명">
            <a:extLst>
              <a:ext uri="{FF2B5EF4-FFF2-40B4-BE49-F238E27FC236}">
                <a16:creationId xmlns:a16="http://schemas.microsoft.com/office/drawing/2014/main" id="{10F02459-DD63-466B-645A-18A32F5D9916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b="2232"/>
          <a:stretch/>
        </p:blipFill>
        <p:spPr bwMode="auto">
          <a:xfrm>
            <a:off x="14018081" y="23493388"/>
            <a:ext cx="2898000" cy="15788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4926546-284D-9ACD-177B-0D0C8CEEA448}"/>
              </a:ext>
            </a:extLst>
          </p:cNvPr>
          <p:cNvSpPr txBox="1"/>
          <p:nvPr/>
        </p:nvSpPr>
        <p:spPr>
          <a:xfrm>
            <a:off x="16641837" y="22973653"/>
            <a:ext cx="5272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16. Drag Force &amp; Drag Coefficient (8.6[m/s])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6E6EF2E-280E-22D1-F55A-4ABBC6382952}"/>
              </a:ext>
            </a:extLst>
          </p:cNvPr>
          <p:cNvSpPr txBox="1"/>
          <p:nvPr/>
        </p:nvSpPr>
        <p:spPr>
          <a:xfrm>
            <a:off x="17356199" y="25360809"/>
            <a:ext cx="38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13. Comparison of Experimental and Simulation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92396-8F13-08A0-0CD9-5A45119214DF}"/>
              </a:ext>
            </a:extLst>
          </p:cNvPr>
          <p:cNvSpPr txBox="1"/>
          <p:nvPr/>
        </p:nvSpPr>
        <p:spPr>
          <a:xfrm>
            <a:off x="795992" y="22549600"/>
            <a:ext cx="1350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Original Model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2E8D08-B766-405F-4D39-6C0EDB736C79}"/>
              </a:ext>
            </a:extLst>
          </p:cNvPr>
          <p:cNvSpPr txBox="1"/>
          <p:nvPr/>
        </p:nvSpPr>
        <p:spPr>
          <a:xfrm>
            <a:off x="2299440" y="22534044"/>
            <a:ext cx="166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Advanced Model  1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2F88A4-F7AC-9348-0D85-81BB5463EBF8}"/>
              </a:ext>
            </a:extLst>
          </p:cNvPr>
          <p:cNvSpPr txBox="1"/>
          <p:nvPr/>
        </p:nvSpPr>
        <p:spPr>
          <a:xfrm>
            <a:off x="3914973" y="22563378"/>
            <a:ext cx="1686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Advanced Model  2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060E92-FEED-FB11-94D0-42A1FD479EC1}"/>
              </a:ext>
            </a:extLst>
          </p:cNvPr>
          <p:cNvSpPr txBox="1"/>
          <p:nvPr/>
        </p:nvSpPr>
        <p:spPr>
          <a:xfrm>
            <a:off x="749585" y="24107075"/>
            <a:ext cx="1350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Original Model</a:t>
            </a:r>
            <a:endParaRPr lang="ko-KR" alt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9EB5EE-8E5D-2107-C571-4A5A5FD89985}"/>
              </a:ext>
            </a:extLst>
          </p:cNvPr>
          <p:cNvSpPr txBox="1"/>
          <p:nvPr/>
        </p:nvSpPr>
        <p:spPr>
          <a:xfrm>
            <a:off x="2250992" y="24128603"/>
            <a:ext cx="166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Advanced Model  1</a:t>
            </a:r>
            <a:endParaRPr lang="ko-KR" alt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006DA0-53BC-4789-86A2-F80FC0982F8E}"/>
              </a:ext>
            </a:extLst>
          </p:cNvPr>
          <p:cNvSpPr txBox="1"/>
          <p:nvPr/>
        </p:nvSpPr>
        <p:spPr>
          <a:xfrm>
            <a:off x="3900518" y="24126549"/>
            <a:ext cx="1686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Advanced Model  2</a:t>
            </a:r>
            <a:endParaRPr lang="ko-KR" alt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FB2483-1727-F1AC-C1B7-E7F23AE3D4E6}"/>
              </a:ext>
            </a:extLst>
          </p:cNvPr>
          <p:cNvSpPr txBox="1"/>
          <p:nvPr/>
        </p:nvSpPr>
        <p:spPr>
          <a:xfrm>
            <a:off x="5587189" y="21678168"/>
            <a:ext cx="1350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Original Model</a:t>
            </a:r>
            <a:endParaRPr lang="ko-KR" altLang="en-US" sz="4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DFA2B8-5AF4-4EF4-5E44-B7E1F79E72C9}"/>
              </a:ext>
            </a:extLst>
          </p:cNvPr>
          <p:cNvSpPr txBox="1"/>
          <p:nvPr/>
        </p:nvSpPr>
        <p:spPr>
          <a:xfrm>
            <a:off x="6413317" y="22343207"/>
            <a:ext cx="1664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Advanced Model  1</a:t>
            </a:r>
            <a:endParaRPr lang="ko-KR" altLang="en-US" sz="4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AFD5C0-1C27-5FA3-BB57-5F6F677481C3}"/>
              </a:ext>
            </a:extLst>
          </p:cNvPr>
          <p:cNvSpPr txBox="1"/>
          <p:nvPr/>
        </p:nvSpPr>
        <p:spPr>
          <a:xfrm>
            <a:off x="8421438" y="22924047"/>
            <a:ext cx="1664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Advanced Model  2</a:t>
            </a:r>
            <a:endParaRPr lang="ko-KR" alt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ABB4C30-F348-7882-7E90-04FA9102276E}"/>
              </a:ext>
            </a:extLst>
          </p:cNvPr>
          <p:cNvSpPr txBox="1"/>
          <p:nvPr/>
        </p:nvSpPr>
        <p:spPr>
          <a:xfrm>
            <a:off x="12839699" y="23488316"/>
            <a:ext cx="108199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Original Model</a:t>
            </a:r>
            <a:endParaRPr lang="ko-KR" altLang="en-US" sz="48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817866-389F-2EB9-0708-8D2E521C1C01}"/>
              </a:ext>
            </a:extLst>
          </p:cNvPr>
          <p:cNvSpPr txBox="1"/>
          <p:nvPr/>
        </p:nvSpPr>
        <p:spPr>
          <a:xfrm>
            <a:off x="15547485" y="21814231"/>
            <a:ext cx="13803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Advanced Model 1</a:t>
            </a:r>
            <a:endParaRPr lang="ko-KR" altLang="en-US" sz="4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1DF0723-AA2C-B953-4909-AED8081D8567}"/>
              </a:ext>
            </a:extLst>
          </p:cNvPr>
          <p:cNvSpPr txBox="1"/>
          <p:nvPr/>
        </p:nvSpPr>
        <p:spPr>
          <a:xfrm>
            <a:off x="15613380" y="23488315"/>
            <a:ext cx="132473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Advanced Model 2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8774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6663</TotalTime>
  <Words>946</Words>
  <Application>Microsoft Office PowerPoint</Application>
  <PresentationFormat>사용자 지정</PresentationFormat>
  <Paragraphs>168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나눔스퀘어라운드 Bold</vt:lpstr>
      <vt:lpstr>Arial</vt:lpstr>
      <vt:lpstr>Calibri</vt:lpstr>
      <vt:lpstr>Calibri Light</vt:lpstr>
      <vt:lpstr>Cambria Math</vt:lpstr>
      <vt:lpstr>Times New Roman</vt:lpstr>
      <vt:lpstr>Wingdings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견힐 안</cp:lastModifiedBy>
  <cp:revision>236</cp:revision>
  <dcterms:created xsi:type="dcterms:W3CDTF">2015-11-16T14:39:07Z</dcterms:created>
  <dcterms:modified xsi:type="dcterms:W3CDTF">2024-07-15T06:38:00Z</dcterms:modified>
</cp:coreProperties>
</file>